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147470373" r:id="rId2"/>
    <p:sldId id="2147470371" r:id="rId3"/>
    <p:sldId id="13682" r:id="rId4"/>
    <p:sldId id="5653" r:id="rId5"/>
    <p:sldId id="13675" r:id="rId6"/>
    <p:sldId id="13686" r:id="rId7"/>
    <p:sldId id="2147470374" r:id="rId8"/>
    <p:sldId id="13676" r:id="rId9"/>
    <p:sldId id="5635" r:id="rId10"/>
    <p:sldId id="13683" r:id="rId11"/>
    <p:sldId id="2147470370" r:id="rId12"/>
    <p:sldId id="13690" r:id="rId13"/>
    <p:sldId id="2147470375" r:id="rId14"/>
    <p:sldId id="13691" r:id="rId15"/>
    <p:sldId id="2147470376" r:id="rId16"/>
    <p:sldId id="21474703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F26B43"/>
          </p15:clr>
        </p15:guide>
        <p15:guide id="4" pos="7469" userDrawn="1">
          <p15:clr>
            <a:srgbClr val="F26B43"/>
          </p15:clr>
        </p15:guide>
        <p15:guide id="5" orient="horz" pos="164" userDrawn="1">
          <p15:clr>
            <a:srgbClr val="F26B43"/>
          </p15:clr>
        </p15:guide>
        <p15:guide id="6" orient="horz" pos="4133" userDrawn="1">
          <p15:clr>
            <a:srgbClr val="F26B43"/>
          </p15:clr>
        </p15:guide>
        <p15:guide id="7" orient="horz" pos="572" userDrawn="1">
          <p15:clr>
            <a:srgbClr val="F26B43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7E00"/>
    <a:srgbClr val="FF0032"/>
    <a:srgbClr val="F7B7C4"/>
    <a:srgbClr val="F5F5F5"/>
    <a:srgbClr val="A47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074" y="324"/>
      </p:cViewPr>
      <p:guideLst>
        <p:guide orient="horz" pos="2160"/>
        <p:guide pos="3840"/>
        <p:guide pos="211"/>
        <p:guide pos="7469"/>
        <p:guide orient="horz" pos="164"/>
        <p:guide orient="horz" pos="4133"/>
        <p:guide orient="horz" pos="5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1946644969669277E-2"/>
          <c:w val="0.92179645114621567"/>
          <c:h val="0.970651276916475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Лист1!$A$1</c:f>
              <c:strCache>
                <c:ptCount val="1"/>
                <c:pt idx="0">
                  <c:v>Столбец1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Лист1!$A$2:$A$5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79-433C-A37B-82094A952979}"/>
            </c:ext>
          </c:extLst>
        </c:ser>
        <c:ser>
          <c:idx val="1"/>
          <c:order val="1"/>
          <c:tx>
            <c:strRef>
              <c:f>Лист1!$B$1</c:f>
              <c:strCache>
                <c:ptCount val="1"/>
                <c:pt idx="0">
                  <c:v>Ряд 3</c:v>
                </c:pt>
              </c:strCache>
            </c:strRef>
          </c:tx>
          <c:spPr>
            <a:gradFill flip="none" rotWithShape="1">
              <a:gsLst>
                <a:gs pos="0">
                  <a:srgbClr val="FF0032"/>
                </a:gs>
                <a:gs pos="100000">
                  <a:schemeClr val="tx1"/>
                </a:gs>
              </a:gsLst>
              <a:lin ang="5400000" scaled="0"/>
              <a:tileRect/>
            </a:gra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4.7668306656597518E-3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/>
                      </a:solidFill>
                      <a:effectLst/>
                      <a:latin typeface="MTS Wide" panose="020B0306020102020303" pitchFamily="34" charset="0"/>
                      <a:ea typeface="MTS Wide" panose="020B0306020102020303" pitchFamily="34" charset="0"/>
                      <a:cs typeface="+mn-cs"/>
                    </a:defRPr>
                  </a:pPr>
                  <a:endParaRPr lang="ru-RU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>
                  <c15:layout>
                    <c:manualLayout>
                      <c:w val="0.214865079925112"/>
                      <c:h val="0.332201856678587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279-433C-A37B-82094A9529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effectLst/>
                    <a:latin typeface="MTS Wide" panose="020B0306020102020303" pitchFamily="34" charset="0"/>
                    <a:ea typeface="MTS Wide" panose="020B0306020102020303" pitchFamily="34" charset="0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Лист1!$B$2:$B$5</c:f>
              <c:numCache>
                <c:formatCode>General</c:formatCode>
                <c:ptCount val="4"/>
                <c:pt idx="0">
                  <c:v>15</c:v>
                </c:pt>
                <c:pt idx="1">
                  <c:v>4000</c:v>
                </c:pt>
                <c:pt idx="2">
                  <c:v>8000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79-433C-A37B-82094A9529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392339544"/>
        <c:axId val="392338464"/>
      </c:barChart>
      <c:catAx>
        <c:axId val="392339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92338464"/>
        <c:crosses val="autoZero"/>
        <c:auto val="1"/>
        <c:lblAlgn val="ctr"/>
        <c:lblOffset val="100"/>
        <c:noMultiLvlLbl val="0"/>
      </c:catAx>
      <c:valAx>
        <c:axId val="392338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92339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086977463078599"/>
          <c:y val="0.24171591545581939"/>
          <c:w val="0.50862925432401629"/>
          <c:h val="0.49733544506386773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Количество юр.лиц</c:v>
                </c:pt>
              </c:strCache>
            </c:strRef>
          </c:tx>
          <c:spPr>
            <a:ln>
              <a:noFill/>
            </a:ln>
          </c:spPr>
          <c:explosion val="10"/>
          <c:dPt>
            <c:idx val="0"/>
            <c:bubble3D val="0"/>
            <c:spPr>
              <a:solidFill>
                <a:schemeClr val="tx1">
                  <a:lumMod val="95000"/>
                  <a:lumOff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7E-4E15-872E-0A806F51A820}"/>
              </c:ext>
            </c:extLst>
          </c:dPt>
          <c:dPt>
            <c:idx val="1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7E-4E15-872E-0A806F51A820}"/>
              </c:ext>
            </c:extLst>
          </c:dPt>
          <c:dPt>
            <c:idx val="2"/>
            <c:bubble3D val="0"/>
            <c:spPr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7E-4E15-872E-0A806F51A820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7E-4E15-872E-0A806F51A820}"/>
              </c:ext>
            </c:extLst>
          </c:dPt>
          <c:dPt>
            <c:idx val="4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D7E-4E15-872E-0A806F51A820}"/>
              </c:ext>
            </c:extLst>
          </c:dPt>
          <c:dPt>
            <c:idx val="5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7D7E-4E15-872E-0A806F51A820}"/>
              </c:ext>
            </c:extLst>
          </c:dPt>
          <c:dPt>
            <c:idx val="6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7D7E-4E15-872E-0A806F51A820}"/>
              </c:ext>
            </c:extLst>
          </c:dPt>
          <c:dPt>
            <c:idx val="7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7D7E-4E15-872E-0A806F51A820}"/>
              </c:ext>
            </c:extLst>
          </c:dPt>
          <c:dPt>
            <c:idx val="8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7D7E-4E15-872E-0A806F51A820}"/>
              </c:ext>
            </c:extLst>
          </c:dPt>
          <c:dPt>
            <c:idx val="9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7D7E-4E15-872E-0A806F51A820}"/>
              </c:ext>
            </c:extLst>
          </c:dPt>
          <c:dPt>
            <c:idx val="1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7D7E-4E15-872E-0A806F51A82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7D7E-4E15-872E-0A806F51A82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7D7E-4E15-872E-0A806F51A820}"/>
              </c:ext>
            </c:extLst>
          </c:dPt>
          <c:dPt>
            <c:idx val="13"/>
            <c:bubble3D val="0"/>
            <c:spPr>
              <a:solidFill>
                <a:srgbClr val="7030A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7D7E-4E15-872E-0A806F51A820}"/>
              </c:ext>
            </c:extLst>
          </c:dPt>
          <c:dPt>
            <c:idx val="14"/>
            <c:bubble3D val="0"/>
            <c:explosion val="21"/>
            <c:spPr>
              <a:solidFill>
                <a:srgbClr val="FF003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7D7E-4E15-872E-0A806F51A820}"/>
              </c:ext>
            </c:extLst>
          </c:dPt>
          <c:dLbls>
            <c:dLbl>
              <c:idx val="14"/>
              <c:layout>
                <c:manualLayout>
                  <c:x val="-0.30959518875755776"/>
                  <c:y val="1.9074855320146942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02D20143-CB90-4343-AE6D-96553E619634}" type="CATEGORYNAME">
                      <a:rPr lang="ru-RU" b="1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TS Wide" panose="020B0306020102020303" pitchFamily="34" charset="0"/>
                        <a:ea typeface="MTS Wide" panose="020B0306020102020303" pitchFamily="34" charset="0"/>
                      </a:rPr>
                      <a:pPr>
                        <a:defRPr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[ИМЯ КАТЕГОРИИ]</a:t>
                    </a:fld>
                    <a:r>
                      <a:rPr lang="ru-RU" b="1" baseline="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TS Wide" panose="020B0306020102020303" pitchFamily="34" charset="0"/>
                        <a:ea typeface="MTS Wide" panose="020B0306020102020303" pitchFamily="34" charset="0"/>
                      </a:rPr>
                      <a:t>; </a:t>
                    </a:r>
                    <a:fld id="{01298FF8-65B6-41E0-B5E7-5449AF67A5B0}" type="PERCENTAGE">
                      <a:rPr lang="ru-RU" b="1" baseline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MTS Wide" panose="020B0306020102020303" pitchFamily="34" charset="0"/>
                        <a:ea typeface="MTS Wide" panose="020B0306020102020303" pitchFamily="34" charset="0"/>
                      </a:rPr>
                      <a:pPr>
                        <a:defRPr b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[ПРОЦЕНТ]</a:t>
                    </a:fld>
                    <a:endParaRPr lang="ru-RU" b="1" baseline="0" dirty="0">
                      <a:solidFill>
                        <a:schemeClr val="tx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MTS Wide" panose="020B0306020102020303" pitchFamily="34" charset="0"/>
                      <a:ea typeface="MTS Wide" panose="020B0306020102020303" pitchFamily="34" charset="0"/>
                    </a:endParaRPr>
                  </a:p>
                </c:rich>
              </c:tx>
              <c:spPr>
                <a:noFill/>
                <a:ln w="28575">
                  <a:solidFill>
                    <a:srgbClr val="FF0032"/>
                  </a:solidFill>
                  <a:prstDash val="dash"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ru-RU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1358782189443401"/>
                      <c:h val="0.141237406705558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D-7D7E-4E15-872E-0A806F51A820}"/>
                </c:ext>
              </c:extLst>
            </c:dLbl>
            <c:spPr>
              <a:noFill/>
              <a:ln w="28575">
                <a:solidFill>
                  <a:schemeClr val="tx1"/>
                </a:solidFill>
                <a:prstDash val="dash"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Лист1!$A$2:$A$16</c:f>
              <c:strCache>
                <c:ptCount val="15"/>
                <c:pt idx="0">
                  <c:v>Строительство</c:v>
                </c:pt>
                <c:pt idx="1">
                  <c:v>Услуги</c:v>
                </c:pt>
                <c:pt idx="2">
                  <c:v>Логистика</c:v>
                </c:pt>
                <c:pt idx="3">
                  <c:v>Промышленность</c:v>
                </c:pt>
                <c:pt idx="4">
                  <c:v>Культура и спорт</c:v>
                </c:pt>
                <c:pt idx="5">
                  <c:v>Связь и телеком</c:v>
                </c:pt>
                <c:pt idx="6">
                  <c:v>АПК</c:v>
                </c:pt>
                <c:pt idx="7">
                  <c:v>Образование</c:v>
                </c:pt>
                <c:pt idx="8">
                  <c:v>СМИ и Маркетинг</c:v>
                </c:pt>
                <c:pt idx="9">
                  <c:v>Финансы</c:v>
                </c:pt>
                <c:pt idx="10">
                  <c:v>Здравоохранение</c:v>
                </c:pt>
                <c:pt idx="11">
                  <c:v>ЖКХ</c:v>
                </c:pt>
                <c:pt idx="12">
                  <c:v>Энергетика</c:v>
                </c:pt>
                <c:pt idx="13">
                  <c:v>Добыча</c:v>
                </c:pt>
                <c:pt idx="14">
                  <c:v>Торговля</c:v>
                </c:pt>
              </c:strCache>
            </c:strRef>
          </c:cat>
          <c:val>
            <c:numRef>
              <c:f>Лист1!$B$2:$B$16</c:f>
              <c:numCache>
                <c:formatCode>General</c:formatCode>
                <c:ptCount val="15"/>
                <c:pt idx="0">
                  <c:v>1144272</c:v>
                </c:pt>
                <c:pt idx="1">
                  <c:v>587566</c:v>
                </c:pt>
                <c:pt idx="2">
                  <c:v>565797</c:v>
                </c:pt>
                <c:pt idx="3">
                  <c:v>379167</c:v>
                </c:pt>
                <c:pt idx="4">
                  <c:v>306432</c:v>
                </c:pt>
                <c:pt idx="5">
                  <c:v>234643</c:v>
                </c:pt>
                <c:pt idx="6">
                  <c:v>214656</c:v>
                </c:pt>
                <c:pt idx="7">
                  <c:v>160769</c:v>
                </c:pt>
                <c:pt idx="8">
                  <c:v>120180</c:v>
                </c:pt>
                <c:pt idx="9">
                  <c:v>104296</c:v>
                </c:pt>
                <c:pt idx="10">
                  <c:v>85055</c:v>
                </c:pt>
                <c:pt idx="11">
                  <c:v>69651</c:v>
                </c:pt>
                <c:pt idx="12">
                  <c:v>17040</c:v>
                </c:pt>
                <c:pt idx="13">
                  <c:v>16177</c:v>
                </c:pt>
                <c:pt idx="14">
                  <c:v>2072857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6B-4A77-B634-B73C688CE9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2"/>
        <c:holeSize val="75"/>
      </c:doughnutChart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spcAft>
                <a:spcPts val="0"/>
              </a:spcAft>
              <a:defRPr sz="1100" b="0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pPr>
            <a:endParaRPr lang="ru-RU"/>
          </a:p>
        </c:txPr>
      </c:legendEntry>
      <c:legendEntry>
        <c:idx val="14"/>
        <c:txPr>
          <a:bodyPr rot="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"/>
          <c:y val="2.163596271799936E-2"/>
          <c:w val="0.36998362180768285"/>
          <c:h val="0.978364037282000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" panose="020B0306020102020303" pitchFamily="34" charset="0"/>
              <a:ea typeface="MTS Wide" panose="020B0306020102020303" pitchFamily="34" charset="0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50125924750119044"/>
          <c:h val="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Лист1!$A$1</c:f>
              <c:strCache>
                <c:ptCount val="1"/>
                <c:pt idx="0">
                  <c:v>Малые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87F-464F-ABA2-02F25D7E266F}"/>
              </c:ext>
            </c:extLst>
          </c:dPt>
          <c:dLbls>
            <c:dLbl>
              <c:idx val="0"/>
              <c:layout>
                <c:manualLayout>
                  <c:x val="0.14289021032446406"/>
                  <c:y val="2.472979293569124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A87F-464F-ABA2-02F25D7E266F}"/>
                </c:ext>
              </c:extLst>
            </c:dLbl>
            <c:spPr>
              <a:noFill/>
              <a:ln>
                <a:solidFill>
                  <a:schemeClr val="bg1">
                    <a:lumMod val="50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MTS Wide" panose="020B0306020102020303" pitchFamily="34" charset="0"/>
                    <a:ea typeface="MTS Wide" panose="020B0306020102020303" pitchFamily="34" charset="0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Лист1!$A$2</c:f>
              <c:numCache>
                <c:formatCode>0.00%</c:formatCode>
                <c:ptCount val="1"/>
                <c:pt idx="0">
                  <c:v>0.28697927546376811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A1-4C63-A036-5021DE31E874}"/>
            </c:ext>
          </c:extLst>
        </c:ser>
        <c:ser>
          <c:idx val="1"/>
          <c:order val="1"/>
          <c:tx>
            <c:strRef>
              <c:f>Лист1!$B$1</c:f>
              <c:strCache>
                <c:ptCount val="1"/>
                <c:pt idx="0">
                  <c:v>Микро &amp; ИП</c:v>
                </c:pt>
              </c:strCache>
            </c:strRef>
          </c:tx>
          <c:spPr>
            <a:solidFill>
              <a:srgbClr val="A67E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A67E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87F-464F-ABA2-02F25D7E266F}"/>
              </c:ext>
            </c:extLst>
          </c:dPt>
          <c:dLbls>
            <c:dLbl>
              <c:idx val="0"/>
              <c:layout>
                <c:manualLayout>
                  <c:x val="0.14258691908905521"/>
                  <c:y val="3.1717809306424725E-2"/>
                </c:manualLayout>
              </c:layout>
              <c:spPr>
                <a:noFill/>
                <a:ln>
                  <a:solidFill>
                    <a:srgbClr val="A67E00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MTS Wide" panose="020B0306020102020303" pitchFamily="34" charset="0"/>
                      <a:ea typeface="MTS Wide" panose="020B0306020102020303" pitchFamily="34" charset="0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A87F-464F-ABA2-02F25D7E266F}"/>
                </c:ext>
              </c:extLst>
            </c:dLbl>
            <c:spPr>
              <a:noFill/>
              <a:ln>
                <a:solidFill>
                  <a:srgbClr val="A67E00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MTS Wide" panose="020B0306020102020303" pitchFamily="34" charset="0"/>
                    <a:ea typeface="MTS Wide" panose="020B0306020102020303" pitchFamily="34" charset="0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0.00%</c:formatCode>
                <c:ptCount val="1"/>
                <c:pt idx="0">
                  <c:v>0.69345835240925935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A1-4C63-A036-5021DE31E874}"/>
            </c:ext>
          </c:extLst>
        </c:ser>
        <c:ser>
          <c:idx val="2"/>
          <c:order val="2"/>
          <c:tx>
            <c:strRef>
              <c:f>Лист1!$C$1</c:f>
              <c:strCache>
                <c:ptCount val="1"/>
                <c:pt idx="0">
                  <c:v>Крупные &amp; Средние</c:v>
                </c:pt>
              </c:strCache>
            </c:strRef>
          </c:tx>
          <c:spPr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2382189997945527"/>
                  <c:y val="7.4189378807073729E-3"/>
                </c:manualLayout>
              </c:layout>
              <c:spPr>
                <a:noFill/>
                <a:ln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MTS Wide" panose="020B0306020102020303" pitchFamily="34" charset="0"/>
                      <a:ea typeface="MTS Wide" panose="020B0306020102020303" pitchFamily="34" charset="0"/>
                      <a:cs typeface="+mn-cs"/>
                    </a:defRPr>
                  </a:pPr>
                  <a:endParaRPr lang="ru-RU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ound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4-A87F-464F-ABA2-02F25D7E266F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MTS Wide" panose="020B0306020102020303" pitchFamily="34" charset="0"/>
                    <a:ea typeface="MTS Wide" panose="020B0306020102020303" pitchFamily="34" charset="0"/>
                    <a:cs typeface="+mn-cs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Лист1!$C$2</c:f>
              <c:numCache>
                <c:formatCode>0.00%</c:formatCode>
                <c:ptCount val="1"/>
                <c:pt idx="0">
                  <c:v>1.8499999999999999E-2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A1-4C63-A036-5021DE31E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523058640"/>
        <c:axId val="523057920"/>
      </c:barChart>
      <c:catAx>
        <c:axId val="523058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23057920"/>
        <c:crosses val="autoZero"/>
        <c:auto val="1"/>
        <c:lblAlgn val="ctr"/>
        <c:lblOffset val="100"/>
        <c:noMultiLvlLbl val="0"/>
      </c:catAx>
      <c:valAx>
        <c:axId val="5230579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52305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151553529276484"/>
          <c:y val="0.75127494739564116"/>
          <c:w val="0.47848446470723505"/>
          <c:h val="0.248725052604358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" panose="020B0306020102020303" pitchFamily="34" charset="0"/>
              <a:ea typeface="MTS Wide" panose="020B0306020102020303" pitchFamily="34" charset="0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aseline="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0.6629</cdr:x>
      <cdr:y>0.49712</cdr:y>
    </cdr:from>
    <cdr:to>
      <cdr:x>0.7878</cdr:x>
      <cdr:y>0.49712</cdr:y>
    </cdr:to>
    <cdr:cxnSp macro="">
      <cdr:nvCxnSpPr>
        <cdr:cNvPr id="3" name="Прямая со стрелкой 2">
          <a:extLst xmlns:a="http://schemas.openxmlformats.org/drawingml/2006/main">
            <a:ext uri="{FF2B5EF4-FFF2-40B4-BE49-F238E27FC236}">
              <a16:creationId xmlns:a16="http://schemas.microsoft.com/office/drawing/2014/main" id="{7D37DF18-3E39-4DE2-B523-135F26A28695}"/>
            </a:ext>
          </a:extLst>
        </cdr:cNvPr>
        <cdr:cNvCxnSpPr/>
      </cdr:nvCxnSpPr>
      <cdr:spPr>
        <a:xfrm xmlns:a="http://schemas.openxmlformats.org/drawingml/2006/main">
          <a:off x="3424274" y="2626195"/>
          <a:ext cx="645160" cy="0"/>
        </a:xfrm>
        <a:prstGeom xmlns:a="http://schemas.openxmlformats.org/drawingml/2006/main" prst="straightConnector1">
          <a:avLst/>
        </a:prstGeom>
        <a:ln xmlns:a="http://schemas.openxmlformats.org/drawingml/2006/main" w="28575">
          <a:solidFill>
            <a:srgbClr val="FF0032"/>
          </a:solidFill>
          <a:prstDash val="dash"/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F126DF-61BA-4761-9F31-47A9420C6433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6675B-8C95-4EB8-B962-D6C56D005E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487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D6E10-B77E-4B62-A3F5-F1120A3060F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3490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6F7F4F-A280-E984-9454-DCC97799F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E60024C-2F8B-A7B5-3FB6-A763C2863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F1D3F1-94FD-6919-5ED7-51442775D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0533A-3FD0-2535-8876-0E96D00F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5C0F7A-18F9-6604-CC5E-CDBEEF60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F4D39C-E51B-2AA1-5460-C51E6836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C2BBC3-9FD0-9982-00FB-D0F0C4855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2379D0-1C38-66C1-E2D0-4A0C940B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C07C3AA-3785-7C5B-ED81-B3409FFD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F4D8E5-5120-CA75-8FE3-A580F923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05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8CE7C55-BD5A-B6E4-1E2C-93C6A7A792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3A7E7B3-B366-1297-8B03-E5481AEF1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697F85-F51A-8897-4BA4-3C784E80B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4C8443-7B93-0202-7387-7AB8B024E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F9D16A-EAB3-159C-0F92-119E86FF4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068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893D6-158F-BED7-EE00-3EEDC746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199129-5CDA-79AE-D114-9FF36BED1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7D130C0-CDAF-A970-BCEB-F80984F17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4B0F45-8D24-9A11-2293-DA8993A6A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96FF05-E233-F60E-1800-9273C093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9721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1D460-64A1-6606-419A-917E34D40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F0448D-FC54-86A5-F181-B7FD83DA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84780F-B062-E239-2595-B9BB5ADF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A49970-11F5-6300-A973-F274AA145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142C23F-0C92-3708-889B-E7F1F55C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30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68ECCC-5E14-EC6B-8967-B2446DB3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0DB966-A6D8-E9BC-0D05-1D97D65166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474A7E-68EA-E393-67CB-4F45369E4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ADEB89F-530C-9CA3-AE24-A77C40C4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4B70FF-2EFB-BBEF-EA5C-7B9A768A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FCC120-DEE1-8B1B-6954-7B9E2FC05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21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D1B06C-4EBF-3549-3681-4993FC834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CD280D-A6F7-CF12-B697-7CAFEC414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24C8C56-D427-135F-E5F9-AD7C9B107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9222CF2-9804-7014-9BBA-A0AD1C4B3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E6D0172-E432-9155-7B19-0ADE50A53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CDFFA53-6104-7C7B-62AD-0524573E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339F95-23F8-E269-6107-8D1B9A8F7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A0F72B-D915-88E4-E4B3-07EBACFA0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63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A89BA-8C81-D40B-DC6F-4C1472D9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F105B7-08DA-980D-68E8-97FA346DE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B0C861C-6C34-ED8C-8EA5-F494F4101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03A124-6E33-5CED-2BC7-03DE6CEED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8141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D2C098B-912D-4CA3-7D03-FEE58F31E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C7D6257-F48E-D414-C2A6-21A2AD87A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C17CCF-58EC-68F4-54EF-4050BB8A5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945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5D2792-3E02-7183-2CC1-2E1D229AE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E62FECC-A9CB-0ABE-AD24-E789A9DAE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31CB1F-DE85-DE04-88A5-B15B185D3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285036-ED21-531F-A776-8618F84F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11976B-D40E-D595-5E50-34C9D390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3A0880B-591C-A238-2FE4-5FB9CF7D9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3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ABAAA4-793F-2C12-615D-37D8DF5CA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2BB8AA-7AA1-A8E2-5C7C-7329DA6B25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1CFE63-802A-EAF9-E062-58B44138E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B5DA100-53E9-9964-C1C1-C17E09FDA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DB3E9C-DFCA-5EFB-6CF2-EE2E535D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693E6B6-12D5-6821-3C17-466940D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8140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6802CF-2B0F-4230-7089-0419279F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9970EFC-D7AA-9BFB-2FE6-56D0FB7D4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76FC89E-F365-5461-3CB5-5B87C5EABB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72BE0-677F-4C41-9A6F-08C0FC685576}" type="datetimeFigureOut">
              <a:rPr lang="ru-RU" smtClean="0"/>
              <a:t>16.03.2025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44FC9A9-D087-D489-B518-68A2B9D1D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A4741B-DF3E-161C-35D4-E24A59D155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4D542-9786-42E0-A9E0-F1065CC3C1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70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29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31.png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msc.ru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12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CCC0C5D-4209-0EC9-6593-AEA23986D92F}"/>
              </a:ext>
            </a:extLst>
          </p:cNvPr>
          <p:cNvSpPr/>
          <p:nvPr/>
        </p:nvSpPr>
        <p:spPr>
          <a:xfrm rot="1007499">
            <a:off x="-853822" y="-1779205"/>
            <a:ext cx="9480536" cy="9624169"/>
          </a:xfrm>
          <a:prstGeom prst="rect">
            <a:avLst/>
          </a:prstGeom>
          <a:gradFill>
            <a:gsLst>
              <a:gs pos="0">
                <a:srgbClr val="FF0032"/>
              </a:gs>
              <a:gs pos="83000">
                <a:schemeClr val="tx1"/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EF36-82DF-E828-A07A-5FDCF7209FC7}"/>
              </a:ext>
            </a:extLst>
          </p:cNvPr>
          <p:cNvSpPr txBox="1"/>
          <p:nvPr/>
        </p:nvSpPr>
        <p:spPr>
          <a:xfrm>
            <a:off x="334963" y="908050"/>
            <a:ext cx="73297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Разработка </a:t>
            </a:r>
            <a:endParaRPr lang="en-US" sz="2800" b="1" dirty="0">
              <a:solidFill>
                <a:srgbClr val="F5F5F5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бизнес-приложения и стратегии продвижения</a:t>
            </a:r>
            <a:r>
              <a:rPr lang="en-US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 </a:t>
            </a:r>
            <a:r>
              <a:rPr lang="ru-RU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корпоративного</a:t>
            </a:r>
            <a:endParaRPr lang="en-US" sz="2800" b="1" dirty="0">
              <a:solidFill>
                <a:srgbClr val="F5F5F5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сервиса на рынке</a:t>
            </a:r>
            <a:r>
              <a:rPr lang="en-US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 BPM</a:t>
            </a:r>
            <a:endParaRPr lang="ru-RU" sz="2800" b="1" dirty="0">
              <a:solidFill>
                <a:srgbClr val="F5F5F5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C2A876-04F7-F95A-168E-99E0DCBC3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8" b="99306" l="63667" r="99867">
                        <a14:foregroundMark x1="86800" y1="2361" x2="88600" y2="22222"/>
                        <a14:foregroundMark x1="80600" y1="62778" x2="80733" y2="73472"/>
                        <a14:foregroundMark x1="85934" y1="77500" x2="89400" y2="73472"/>
                        <a14:foregroundMark x1="66933" y1="99583" x2="78567" y2="86062"/>
                        <a14:foregroundMark x1="89400" y1="73472" x2="89733" y2="73472"/>
                        <a14:foregroundMark x1="71400" y1="96806" x2="77200" y2="97361"/>
                        <a14:foregroundMark x1="77200" y1="97361" x2="78467" y2="98611"/>
                        <a14:foregroundMark x1="87000" y1="46528" x2="98867" y2="76806"/>
                        <a14:foregroundMark x1="98867" y1="76806" x2="99867" y2="81667"/>
                        <a14:foregroundMark x1="87400" y1="1528" x2="87400" y2="1528"/>
                        <a14:backgroundMark x1="87200" y1="139" x2="87200" y2="139"/>
                        <a14:backgroundMark x1="79867" y1="77500" x2="79867" y2="77500"/>
                        <a14:backgroundMark x1="79867" y1="77500" x2="83667" y2="80972"/>
                        <a14:backgroundMark x1="84800" y1="77639" x2="84800" y2="82361"/>
                        <a14:backgroundMark x1="82933" y1="83750" x2="76667" y2="84167"/>
                        <a14:backgroundMark x1="84800" y1="77222" x2="84800" y2="81806"/>
                      </a14:backgroundRemoval>
                    </a14:imgEffect>
                    <a14:imgEffect>
                      <a14:sharpenSoften amount="1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59762"/>
          <a:stretch/>
        </p:blipFill>
        <p:spPr>
          <a:xfrm>
            <a:off x="7286171" y="1005840"/>
            <a:ext cx="4905829" cy="58521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E14618-F926-0921-3C58-E7877DFF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37" y="255435"/>
            <a:ext cx="1550997" cy="595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1F7EE2-0A68-4898-10DD-D85E0031A7EF}"/>
              </a:ext>
            </a:extLst>
          </p:cNvPr>
          <p:cNvSpPr txBox="1"/>
          <p:nvPr/>
        </p:nvSpPr>
        <p:spPr>
          <a:xfrm>
            <a:off x="334963" y="3771563"/>
            <a:ext cx="28705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5F5F5"/>
                </a:solidFill>
                <a:latin typeface="Magneto" panose="04030805050802020D02" pitchFamily="82" charset="0"/>
              </a:rPr>
              <a:t>Pobeda</a:t>
            </a:r>
            <a:r>
              <a:rPr lang="ru-RU" sz="2000" b="1" dirty="0">
                <a:solidFill>
                  <a:srgbClr val="F5F5F5"/>
                </a:solidFill>
                <a:latin typeface="Magneto" panose="04030805050802020D02" pitchFamily="82" charset="0"/>
              </a:rPr>
              <a:t> — </a:t>
            </a:r>
          </a:p>
          <a:p>
            <a:pPr>
              <a:lnSpc>
                <a:spcPct val="100000"/>
              </a:lnSpc>
            </a:pPr>
            <a:r>
              <a:rPr lang="ru-RU" sz="1400" b="1" dirty="0">
                <a:solidFill>
                  <a:srgbClr val="F5F5F5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Дерзко и Элегантно:</a:t>
            </a:r>
          </a:p>
          <a:p>
            <a:pPr>
              <a:lnSpc>
                <a:spcPct val="100000"/>
              </a:lnSpc>
            </a:pPr>
            <a:endParaRPr lang="en-US" sz="1400" b="1" dirty="0">
              <a:solidFill>
                <a:srgbClr val="F5F5F5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Власов Михаил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Гусев Владимир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Харламов Владислав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Федорова Яна</a:t>
            </a:r>
          </a:p>
          <a:p>
            <a:pPr>
              <a:lnSpc>
                <a:spcPct val="100000"/>
              </a:lnSpc>
            </a:pPr>
            <a:r>
              <a:rPr lang="ru-RU" sz="1400" dirty="0" err="1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Шарабарин</a:t>
            </a: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 Михаил</a:t>
            </a:r>
          </a:p>
          <a:p>
            <a:pPr>
              <a:lnSpc>
                <a:spcPct val="100000"/>
              </a:lnSpc>
            </a:pPr>
            <a:endParaRPr lang="ru-RU" sz="2400" b="1" dirty="0">
              <a:solidFill>
                <a:srgbClr val="F5F5F5"/>
              </a:solidFill>
              <a:latin typeface="Museo Sans Cyrl 500" panose="02000000000000000000" pitchFamily="50" charset="-52"/>
            </a:endParaRPr>
          </a:p>
          <a:p>
            <a:pPr>
              <a:lnSpc>
                <a:spcPct val="100000"/>
              </a:lnSpc>
            </a:pPr>
            <a:endParaRPr lang="ru-RU" sz="2400" b="1" dirty="0">
              <a:solidFill>
                <a:srgbClr val="F5F5F5"/>
              </a:solidFill>
              <a:latin typeface="Museo Sans Cyrl 500" panose="02000000000000000000" pitchFamily="50" charset="-52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Россия, 2025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59CCF20-1132-42C3-C3C2-63F4327FD636}"/>
              </a:ext>
            </a:extLst>
          </p:cNvPr>
          <p:cNvSpPr/>
          <p:nvPr/>
        </p:nvSpPr>
        <p:spPr>
          <a:xfrm rot="21349652">
            <a:off x="9245600" y="5283200"/>
            <a:ext cx="1219200" cy="762000"/>
          </a:xfrm>
          <a:prstGeom prst="roundRect">
            <a:avLst>
              <a:gd name="adj" fmla="val 11667"/>
            </a:avLst>
          </a:prstGeom>
          <a:solidFill>
            <a:srgbClr val="FF0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gradFill>
                <a:gsLst>
                  <a:gs pos="0">
                    <a:srgbClr val="A67E00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EC90C20-FE9C-5843-3288-7DCB46B37D72}"/>
              </a:ext>
            </a:extLst>
          </p:cNvPr>
          <p:cNvSpPr/>
          <p:nvPr/>
        </p:nvSpPr>
        <p:spPr>
          <a:xfrm rot="21349652">
            <a:off x="9245601" y="5283201"/>
            <a:ext cx="1219200" cy="762000"/>
          </a:xfrm>
          <a:prstGeom prst="roundRect">
            <a:avLst>
              <a:gd name="adj" fmla="val 11667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gradFill>
                <a:gsLst>
                  <a:gs pos="0">
                    <a:srgbClr val="A67E00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52D0A3-E313-E872-6124-FF68FC5C9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8" b="99306" l="63667" r="99867">
                        <a14:foregroundMark x1="86800" y1="2361" x2="88600" y2="22222"/>
                        <a14:foregroundMark x1="80600" y1="62778" x2="80733" y2="73472"/>
                        <a14:foregroundMark x1="85934" y1="77500" x2="89400" y2="73472"/>
                        <a14:foregroundMark x1="66933" y1="99583" x2="78567" y2="86062"/>
                        <a14:foregroundMark x1="89400" y1="73472" x2="89733" y2="73472"/>
                        <a14:foregroundMark x1="71400" y1="96806" x2="77200" y2="97361"/>
                        <a14:foregroundMark x1="77200" y1="97361" x2="78467" y2="98611"/>
                        <a14:foregroundMark x1="87000" y1="46528" x2="98867" y2="76806"/>
                        <a14:foregroundMark x1="98867" y1="76806" x2="99867" y2="81667"/>
                        <a14:foregroundMark x1="87400" y1="1528" x2="87400" y2="1528"/>
                        <a14:backgroundMark x1="87200" y1="139" x2="87200" y2="139"/>
                        <a14:backgroundMark x1="79867" y1="77500" x2="79867" y2="77500"/>
                        <a14:backgroundMark x1="79867" y1="77500" x2="83667" y2="80972"/>
                        <a14:backgroundMark x1="84800" y1="77639" x2="84800" y2="82361"/>
                        <a14:backgroundMark x1="82933" y1="83750" x2="76667" y2="84167"/>
                        <a14:backgroundMark x1="84800" y1="77222" x2="84800" y2="81806"/>
                      </a14:backgroundRemoval>
                    </a14:imgEffect>
                    <a14:imgEffect>
                      <a14:sharpenSoften amount="1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59762"/>
          <a:stretch/>
        </p:blipFill>
        <p:spPr>
          <a:xfrm>
            <a:off x="7286171" y="1005840"/>
            <a:ext cx="4905829" cy="5852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A9DB65-0DA5-54C5-3574-25A7DB268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563" y1="42500" x2="16563" y2="42500"/>
                        <a14:foregroundMark x1="13438" y1="44219" x2="13438" y2="44219"/>
                        <a14:foregroundMark x1="19688" y1="53438" x2="19688" y2="53438"/>
                        <a14:backgroundMark x1="30625" y1="54844" x2="30625" y2="54844"/>
                        <a14:backgroundMark x1="43438" y1="54219" x2="43438" y2="54219"/>
                        <a14:backgroundMark x1="67969" y1="54531" x2="67969" y2="54531"/>
                        <a14:backgroundMark x1="80156" y1="55156" x2="80156" y2="5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25485">
            <a:off x="9198059" y="5023526"/>
            <a:ext cx="1314280" cy="1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5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CCC0C5D-4209-0EC9-6593-AEA23986D92F}"/>
              </a:ext>
            </a:extLst>
          </p:cNvPr>
          <p:cNvSpPr/>
          <p:nvPr/>
        </p:nvSpPr>
        <p:spPr>
          <a:xfrm rot="1007499">
            <a:off x="-853822" y="-1779205"/>
            <a:ext cx="9480536" cy="9624169"/>
          </a:xfrm>
          <a:prstGeom prst="rect">
            <a:avLst/>
          </a:prstGeom>
          <a:gradFill>
            <a:gsLst>
              <a:gs pos="0">
                <a:srgbClr val="FF0032"/>
              </a:gs>
              <a:gs pos="83000">
                <a:schemeClr val="tx1"/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E1EF36-82DF-E828-A07A-5FDCF7209FC7}"/>
              </a:ext>
            </a:extLst>
          </p:cNvPr>
          <p:cNvSpPr txBox="1"/>
          <p:nvPr/>
        </p:nvSpPr>
        <p:spPr>
          <a:xfrm>
            <a:off x="334963" y="1880508"/>
            <a:ext cx="57610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ПРИЛОЖЕНИЕ </a:t>
            </a:r>
            <a:r>
              <a:rPr lang="en-US" sz="28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ADDENDUM </a:t>
            </a:r>
            <a:endParaRPr lang="ru-RU" sz="2800" b="1" dirty="0">
              <a:solidFill>
                <a:srgbClr val="F5F5F5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C2A876-04F7-F95A-168E-99E0DCBC3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8" b="99306" l="63667" r="99867">
                        <a14:foregroundMark x1="86800" y1="2361" x2="88600" y2="22222"/>
                        <a14:foregroundMark x1="80600" y1="62778" x2="80733" y2="73472"/>
                        <a14:foregroundMark x1="85934" y1="77500" x2="89400" y2="73472"/>
                        <a14:foregroundMark x1="66933" y1="99583" x2="78567" y2="86062"/>
                        <a14:foregroundMark x1="89400" y1="73472" x2="89733" y2="73472"/>
                        <a14:foregroundMark x1="71400" y1="96806" x2="77200" y2="97361"/>
                        <a14:foregroundMark x1="77200" y1="97361" x2="78467" y2="98611"/>
                        <a14:foregroundMark x1="87000" y1="46528" x2="98867" y2="76806"/>
                        <a14:foregroundMark x1="98867" y1="76806" x2="99867" y2="81667"/>
                        <a14:foregroundMark x1="87400" y1="1528" x2="87400" y2="1528"/>
                        <a14:backgroundMark x1="87200" y1="139" x2="87200" y2="139"/>
                        <a14:backgroundMark x1="79867" y1="77500" x2="79867" y2="77500"/>
                        <a14:backgroundMark x1="79867" y1="77500" x2="83667" y2="80972"/>
                        <a14:backgroundMark x1="84800" y1="77639" x2="84800" y2="82361"/>
                        <a14:backgroundMark x1="82933" y1="83750" x2="76667" y2="84167"/>
                        <a14:backgroundMark x1="84800" y1="77222" x2="84800" y2="81806"/>
                      </a14:backgroundRemoval>
                    </a14:imgEffect>
                    <a14:imgEffect>
                      <a14:sharpenSoften amount="1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59762"/>
          <a:stretch/>
        </p:blipFill>
        <p:spPr>
          <a:xfrm>
            <a:off x="7286171" y="1005840"/>
            <a:ext cx="4905829" cy="58521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E14618-F926-0921-3C58-E7877DFFDB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37" y="255435"/>
            <a:ext cx="1550997" cy="595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4B706E-3829-3B18-A952-EE16EFBC4C2F}"/>
              </a:ext>
            </a:extLst>
          </p:cNvPr>
          <p:cNvSpPr txBox="1"/>
          <p:nvPr/>
        </p:nvSpPr>
        <p:spPr>
          <a:xfrm>
            <a:off x="4258129" y="1913845"/>
            <a:ext cx="84012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100" b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|</a:t>
            </a:r>
            <a:endParaRPr lang="ru-RU" sz="2100" b="1" dirty="0">
              <a:solidFill>
                <a:srgbClr val="F5F5F5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1F7EE2-0A68-4898-10DD-D85E0031A7EF}"/>
              </a:ext>
            </a:extLst>
          </p:cNvPr>
          <p:cNvSpPr txBox="1"/>
          <p:nvPr/>
        </p:nvSpPr>
        <p:spPr>
          <a:xfrm>
            <a:off x="334963" y="3771563"/>
            <a:ext cx="287051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5F5F5"/>
                </a:solidFill>
                <a:latin typeface="Magneto" panose="04030805050802020D02" pitchFamily="82" charset="0"/>
              </a:rPr>
              <a:t>Pobeda</a:t>
            </a:r>
            <a:r>
              <a:rPr lang="ru-RU" sz="2000" b="1" dirty="0">
                <a:solidFill>
                  <a:srgbClr val="F5F5F5"/>
                </a:solidFill>
                <a:latin typeface="Magneto" panose="04030805050802020D02" pitchFamily="82" charset="0"/>
              </a:rPr>
              <a:t> — </a:t>
            </a:r>
          </a:p>
          <a:p>
            <a:pPr>
              <a:lnSpc>
                <a:spcPct val="100000"/>
              </a:lnSpc>
            </a:pPr>
            <a:r>
              <a:rPr lang="ru-RU" sz="1400" b="1" dirty="0">
                <a:solidFill>
                  <a:srgbClr val="F5F5F5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Дерзко и Элегантно:</a:t>
            </a:r>
          </a:p>
          <a:p>
            <a:pPr>
              <a:lnSpc>
                <a:spcPct val="100000"/>
              </a:lnSpc>
            </a:pPr>
            <a:endParaRPr lang="en-US" sz="1400" b="1" dirty="0">
              <a:solidFill>
                <a:srgbClr val="F5F5F5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Власов Михаил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Гусев Владимир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Харламов Владислав</a:t>
            </a: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Федорова Яна</a:t>
            </a:r>
          </a:p>
          <a:p>
            <a:pPr>
              <a:lnSpc>
                <a:spcPct val="100000"/>
              </a:lnSpc>
            </a:pPr>
            <a:r>
              <a:rPr lang="ru-RU" sz="1400" dirty="0" err="1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Шарабарин</a:t>
            </a:r>
            <a:r>
              <a:rPr lang="ru-RU" sz="1400" dirty="0">
                <a:solidFill>
                  <a:srgbClr val="F5F5F5"/>
                </a:solidFill>
                <a:latin typeface="MTS Wide Light" panose="020B0306020102020303" pitchFamily="34" charset="0"/>
                <a:ea typeface="MTS Wide Light" panose="020B0306020102020303" pitchFamily="34" charset="0"/>
              </a:rPr>
              <a:t> Михаил</a:t>
            </a:r>
          </a:p>
          <a:p>
            <a:pPr>
              <a:lnSpc>
                <a:spcPct val="100000"/>
              </a:lnSpc>
            </a:pPr>
            <a:endParaRPr lang="ru-RU" sz="2400" b="1" dirty="0">
              <a:solidFill>
                <a:srgbClr val="F5F5F5"/>
              </a:solidFill>
              <a:latin typeface="Museo Sans Cyrl 500" panose="02000000000000000000" pitchFamily="50" charset="-52"/>
            </a:endParaRPr>
          </a:p>
          <a:p>
            <a:pPr>
              <a:lnSpc>
                <a:spcPct val="100000"/>
              </a:lnSpc>
            </a:pPr>
            <a:endParaRPr lang="ru-RU" sz="2400" b="1" dirty="0">
              <a:solidFill>
                <a:srgbClr val="F5F5F5"/>
              </a:solidFill>
              <a:latin typeface="Museo Sans Cyrl 500" panose="02000000000000000000" pitchFamily="50" charset="-52"/>
            </a:endParaRPr>
          </a:p>
          <a:p>
            <a:pPr>
              <a:lnSpc>
                <a:spcPct val="100000"/>
              </a:lnSpc>
            </a:pPr>
            <a:r>
              <a:rPr lang="ru-RU" sz="1400" dirty="0">
                <a:solidFill>
                  <a:srgbClr val="F5F5F5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Россия, 2025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F59CCF20-1132-42C3-C3C2-63F4327FD636}"/>
              </a:ext>
            </a:extLst>
          </p:cNvPr>
          <p:cNvSpPr/>
          <p:nvPr/>
        </p:nvSpPr>
        <p:spPr>
          <a:xfrm rot="21349652">
            <a:off x="9245600" y="5283200"/>
            <a:ext cx="1219200" cy="762000"/>
          </a:xfrm>
          <a:prstGeom prst="roundRect">
            <a:avLst>
              <a:gd name="adj" fmla="val 11667"/>
            </a:avLst>
          </a:prstGeom>
          <a:solidFill>
            <a:srgbClr val="FF00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gradFill>
                <a:gsLst>
                  <a:gs pos="0">
                    <a:srgbClr val="A67E00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EC90C20-FE9C-5843-3288-7DCB46B37D72}"/>
              </a:ext>
            </a:extLst>
          </p:cNvPr>
          <p:cNvSpPr/>
          <p:nvPr/>
        </p:nvSpPr>
        <p:spPr>
          <a:xfrm rot="21349652">
            <a:off x="9245601" y="5283201"/>
            <a:ext cx="1219200" cy="762000"/>
          </a:xfrm>
          <a:prstGeom prst="roundRect">
            <a:avLst>
              <a:gd name="adj" fmla="val 11667"/>
            </a:avLst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gradFill>
                <a:gsLst>
                  <a:gs pos="0">
                    <a:srgbClr val="A67E00"/>
                  </a:gs>
                  <a:gs pos="100000">
                    <a:schemeClr val="bg1">
                      <a:lumMod val="50000"/>
                    </a:schemeClr>
                  </a:gs>
                </a:gsLst>
                <a:lin ang="27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952D0A3-E313-E872-6124-FF68FC5C9A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28" b="99306" l="63667" r="99867">
                        <a14:foregroundMark x1="86800" y1="2361" x2="88600" y2="22222"/>
                        <a14:foregroundMark x1="80600" y1="62778" x2="80733" y2="73472"/>
                        <a14:foregroundMark x1="85934" y1="77500" x2="89400" y2="73472"/>
                        <a14:foregroundMark x1="66933" y1="99583" x2="78567" y2="86062"/>
                        <a14:foregroundMark x1="89400" y1="73472" x2="89733" y2="73472"/>
                        <a14:foregroundMark x1="71400" y1="96806" x2="77200" y2="97361"/>
                        <a14:foregroundMark x1="77200" y1="97361" x2="78467" y2="98611"/>
                        <a14:foregroundMark x1="87000" y1="46528" x2="98867" y2="76806"/>
                        <a14:foregroundMark x1="98867" y1="76806" x2="99867" y2="81667"/>
                        <a14:foregroundMark x1="87400" y1="1528" x2="87400" y2="1528"/>
                        <a14:backgroundMark x1="87200" y1="139" x2="87200" y2="139"/>
                        <a14:backgroundMark x1="79867" y1="77500" x2="79867" y2="77500"/>
                        <a14:backgroundMark x1="79867" y1="77500" x2="83667" y2="80972"/>
                        <a14:backgroundMark x1="84800" y1="77639" x2="84800" y2="82361"/>
                        <a14:backgroundMark x1="82933" y1="83750" x2="76667" y2="84167"/>
                        <a14:backgroundMark x1="84800" y1="77222" x2="84800" y2="81806"/>
                      </a14:backgroundRemoval>
                    </a14:imgEffect>
                    <a14:imgEffect>
                      <a14:sharpenSoften amount="15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59762"/>
          <a:stretch/>
        </p:blipFill>
        <p:spPr>
          <a:xfrm>
            <a:off x="7286171" y="1005840"/>
            <a:ext cx="4905829" cy="585216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A9DB65-0DA5-54C5-3574-25A7DB268E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6563" y1="42500" x2="16563" y2="42500"/>
                        <a14:foregroundMark x1="13438" y1="44219" x2="13438" y2="44219"/>
                        <a14:foregroundMark x1="19688" y1="53438" x2="19688" y2="53438"/>
                        <a14:backgroundMark x1="30625" y1="54844" x2="30625" y2="54844"/>
                        <a14:backgroundMark x1="43438" y1="54219" x2="43438" y2="54219"/>
                        <a14:backgroundMark x1="67969" y1="54531" x2="67969" y2="54531"/>
                        <a14:backgroundMark x1="80156" y1="55156" x2="80156" y2="5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25485">
            <a:off x="9198059" y="5023526"/>
            <a:ext cx="1314280" cy="122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9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09C28A72-7940-B0BC-4B04-1DB3F16A3CAE}"/>
              </a:ext>
            </a:extLst>
          </p:cNvPr>
          <p:cNvSpPr/>
          <p:nvPr/>
        </p:nvSpPr>
        <p:spPr>
          <a:xfrm rot="10800000" flipH="1">
            <a:off x="0" y="-24115"/>
            <a:ext cx="12192000" cy="6976060"/>
          </a:xfrm>
          <a:prstGeom prst="rect">
            <a:avLst/>
          </a:prstGeom>
          <a:gradFill>
            <a:gsLst>
              <a:gs pos="28000">
                <a:srgbClr val="F5F5F5"/>
              </a:gs>
              <a:gs pos="73000">
                <a:srgbClr val="FF0032">
                  <a:lumMod val="75000"/>
                </a:srgbClr>
              </a:gs>
              <a:gs pos="100000">
                <a:schemeClr val="tx1"/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Платформа для Digital-рекламы">
            <a:extLst>
              <a:ext uri="{FF2B5EF4-FFF2-40B4-BE49-F238E27FC236}">
                <a16:creationId xmlns:a16="http://schemas.microsoft.com/office/drawing/2014/main" id="{7C2EFF31-070A-4DEF-2819-7A27D8949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675" y="908051"/>
            <a:ext cx="7437437" cy="594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24C6B-80F5-7AF0-4819-DD47190137E9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1170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MTS LOYALTY TABS </a:t>
            </a:r>
            <a:r>
              <a:rPr lang="en-US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—</a:t>
            </a:r>
            <a:r>
              <a:rPr lang="en-US" sz="20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 </a:t>
            </a:r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тратьте меньше — </a:t>
            </a:r>
            <a:r>
              <a:rPr lang="ru-RU" sz="2000" i="1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получайте</a:t>
            </a:r>
            <a:r>
              <a:rPr lang="ru-RU" sz="2000" dirty="0">
                <a:solidFill>
                  <a:srgbClr val="F5F5F5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 больше!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781336-FC20-2436-0C80-DDA62B36790B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1388A47-DD3D-13EC-4E4C-1143AC9E220C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</a:t>
            </a:r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1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638213-C17D-EDDF-BB4A-621916B726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7B3A851-EB46-1401-2F3D-612822D63EE2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Проектирование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035EEFBB-B690-F1C3-AB41-5550681CDD87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8CB4168F-7BA7-CD81-5E50-4C1AE71DDCF2}"/>
              </a:ext>
            </a:extLst>
          </p:cNvPr>
          <p:cNvSpPr/>
          <p:nvPr/>
        </p:nvSpPr>
        <p:spPr>
          <a:xfrm>
            <a:off x="338040" y="3873500"/>
            <a:ext cx="2554987" cy="2424025"/>
          </a:xfrm>
          <a:prstGeom prst="roundRect">
            <a:avLst>
              <a:gd name="adj" fmla="val 12595"/>
            </a:avLst>
          </a:prstGeom>
          <a:noFill/>
          <a:ln w="19050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Основная идея </a:t>
            </a:r>
          </a:p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маркетингового предложения — донесения принципов </a:t>
            </a:r>
            <a:r>
              <a:rPr 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TCO </a:t>
            </a:r>
            <a:r>
              <a:rPr lang="en-US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(Total Cost of Ownership) 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для конечной компании-пользователя.</a:t>
            </a:r>
          </a:p>
          <a:p>
            <a:endParaRPr lang="ru-RU" sz="1200" dirty="0">
              <a:solidFill>
                <a:schemeClr val="tx1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E57BB4E-0585-CFE2-63C2-5EF686267911}"/>
              </a:ext>
            </a:extLst>
          </p:cNvPr>
          <p:cNvSpPr/>
          <p:nvPr/>
        </p:nvSpPr>
        <p:spPr>
          <a:xfrm>
            <a:off x="3216792" y="1284527"/>
            <a:ext cx="2554988" cy="2424025"/>
          </a:xfrm>
          <a:prstGeom prst="roundRect">
            <a:avLst>
              <a:gd name="adj" fmla="val 13808"/>
            </a:avLst>
          </a:prstGeom>
          <a:noFill/>
          <a:ln w="19050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Дополнительное позиционирование без затрат — </a:t>
            </a:r>
            <a:r>
              <a:rPr 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NO SQL 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база данных</a:t>
            </a:r>
          </a:p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ФЗ №152 в редакции от 08.0824 запрещает хранение клиентских данных в зарубежных </a:t>
            </a:r>
            <a:r>
              <a:rPr lang="ru-RU" sz="1200" dirty="0" err="1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датацентрах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246A0DC-088C-1BCF-8A29-B697A7BBEADC}"/>
              </a:ext>
            </a:extLst>
          </p:cNvPr>
          <p:cNvSpPr/>
          <p:nvPr/>
        </p:nvSpPr>
        <p:spPr>
          <a:xfrm>
            <a:off x="334963" y="1284528"/>
            <a:ext cx="2536356" cy="2425985"/>
          </a:xfrm>
          <a:prstGeom prst="roundRect">
            <a:avLst>
              <a:gd name="adj" fmla="val 12697"/>
            </a:avLst>
          </a:prstGeom>
          <a:noFill/>
          <a:ln w="19050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Название продукта: «</a:t>
            </a:r>
            <a:r>
              <a:rPr lang="en-US" sz="1200" b="1" dirty="0">
                <a:solidFill>
                  <a:srgbClr val="FF00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MTS Loyalty Tabs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» — вызывает приятные ассоциации двойного смысла. Сама компания </a:t>
            </a:r>
            <a:r>
              <a:rPr 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MTS</a:t>
            </a:r>
            <a:r>
              <a:rPr lang="ru-RU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лояльна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 к своим клиентам, и делится возможностью повышать лояльность аудитории своих клиентов </a:t>
            </a:r>
            <a:r>
              <a:rPr lang="en-US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B2B2C</a:t>
            </a:r>
            <a:r>
              <a:rPr lang="en-US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lang="ru-RU" sz="1200" dirty="0">
              <a:solidFill>
                <a:schemeClr val="tx1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7B8FF7BC-6B65-B574-58B2-05B6461FCF99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13A76875-0995-1223-E6B6-6EFF24ED564E}"/>
              </a:ext>
            </a:extLst>
          </p:cNvPr>
          <p:cNvSpPr/>
          <p:nvPr/>
        </p:nvSpPr>
        <p:spPr>
          <a:xfrm>
            <a:off x="2366788" y="3890120"/>
            <a:ext cx="508728" cy="508728"/>
          </a:xfrm>
          <a:prstGeom prst="ellipse">
            <a:avLst/>
          </a:prstGeom>
          <a:solidFill>
            <a:srgbClr val="F5F5F5"/>
          </a:solidFill>
          <a:ln w="28575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510CFE42-F895-DC4C-EB23-95AB34636791}"/>
              </a:ext>
            </a:extLst>
          </p:cNvPr>
          <p:cNvSpPr/>
          <p:nvPr/>
        </p:nvSpPr>
        <p:spPr>
          <a:xfrm>
            <a:off x="2444163" y="3957830"/>
            <a:ext cx="353977" cy="316717"/>
          </a:xfrm>
          <a:custGeom>
            <a:avLst/>
            <a:gdLst>
              <a:gd name="connsiteX0" fmla="*/ 19050 w 180975"/>
              <a:gd name="connsiteY0" fmla="*/ 76200 h 161925"/>
              <a:gd name="connsiteX1" fmla="*/ 37881 w 180975"/>
              <a:gd name="connsiteY1" fmla="*/ 91605 h 161925"/>
              <a:gd name="connsiteX2" fmla="*/ 38100 w 180975"/>
              <a:gd name="connsiteY2" fmla="*/ 95250 h 161925"/>
              <a:gd name="connsiteX3" fmla="*/ 42863 w 180975"/>
              <a:gd name="connsiteY3" fmla="*/ 100013 h 161925"/>
              <a:gd name="connsiteX4" fmla="*/ 47625 w 180975"/>
              <a:gd name="connsiteY4" fmla="*/ 95250 h 161925"/>
              <a:gd name="connsiteX5" fmla="*/ 48816 w 180975"/>
              <a:gd name="connsiteY5" fmla="*/ 86916 h 161925"/>
              <a:gd name="connsiteX6" fmla="*/ 57150 w 180975"/>
              <a:gd name="connsiteY6" fmla="*/ 85725 h 161925"/>
              <a:gd name="connsiteX7" fmla="*/ 114300 w 180975"/>
              <a:gd name="connsiteY7" fmla="*/ 110928 h 161925"/>
              <a:gd name="connsiteX8" fmla="*/ 104775 w 180975"/>
              <a:gd name="connsiteY8" fmla="*/ 114300 h 161925"/>
              <a:gd name="connsiteX9" fmla="*/ 80963 w 180975"/>
              <a:gd name="connsiteY9" fmla="*/ 114300 h 161925"/>
              <a:gd name="connsiteX10" fmla="*/ 76200 w 180975"/>
              <a:gd name="connsiteY10" fmla="*/ 119063 h 161925"/>
              <a:gd name="connsiteX11" fmla="*/ 80970 w 180975"/>
              <a:gd name="connsiteY11" fmla="*/ 123825 h 161925"/>
              <a:gd name="connsiteX12" fmla="*/ 105106 w 180975"/>
              <a:gd name="connsiteY12" fmla="*/ 123825 h 161925"/>
              <a:gd name="connsiteX13" fmla="*/ 113733 w 180975"/>
              <a:gd name="connsiteY13" fmla="*/ 123476 h 161925"/>
              <a:gd name="connsiteX14" fmla="*/ 121087 w 180975"/>
              <a:gd name="connsiteY14" fmla="*/ 119539 h 161925"/>
              <a:gd name="connsiteX15" fmla="*/ 138571 w 180975"/>
              <a:gd name="connsiteY15" fmla="*/ 110385 h 161925"/>
              <a:gd name="connsiteX16" fmla="*/ 180975 w 180975"/>
              <a:gd name="connsiteY16" fmla="*/ 114300 h 161925"/>
              <a:gd name="connsiteX17" fmla="*/ 85725 w 180975"/>
              <a:gd name="connsiteY17" fmla="*/ 161925 h 161925"/>
              <a:gd name="connsiteX18" fmla="*/ 36556 w 180975"/>
              <a:gd name="connsiteY18" fmla="*/ 154511 h 161925"/>
              <a:gd name="connsiteX19" fmla="*/ 19050 w 180975"/>
              <a:gd name="connsiteY19" fmla="*/ 161925 h 161925"/>
              <a:gd name="connsiteX20" fmla="*/ 0 w 180975"/>
              <a:gd name="connsiteY20" fmla="*/ 133350 h 161925"/>
              <a:gd name="connsiteX21" fmla="*/ 0 w 180975"/>
              <a:gd name="connsiteY21" fmla="*/ 104775 h 161925"/>
              <a:gd name="connsiteX22" fmla="*/ 19050 w 180975"/>
              <a:gd name="connsiteY22" fmla="*/ 76200 h 161925"/>
              <a:gd name="connsiteX23" fmla="*/ 114300 w 180975"/>
              <a:gd name="connsiteY23" fmla="*/ 19050 h 161925"/>
              <a:gd name="connsiteX24" fmla="*/ 114300 w 180975"/>
              <a:gd name="connsiteY24" fmla="*/ 28575 h 161925"/>
              <a:gd name="connsiteX25" fmla="*/ 128588 w 180975"/>
              <a:gd name="connsiteY25" fmla="*/ 28575 h 161925"/>
              <a:gd name="connsiteX26" fmla="*/ 133350 w 180975"/>
              <a:gd name="connsiteY26" fmla="*/ 23813 h 161925"/>
              <a:gd name="connsiteX27" fmla="*/ 128588 w 180975"/>
              <a:gd name="connsiteY27" fmla="*/ 19050 h 161925"/>
              <a:gd name="connsiteX28" fmla="*/ 104775 w 180975"/>
              <a:gd name="connsiteY28" fmla="*/ 0 h 161925"/>
              <a:gd name="connsiteX29" fmla="*/ 128588 w 180975"/>
              <a:gd name="connsiteY29" fmla="*/ 0 h 161925"/>
              <a:gd name="connsiteX30" fmla="*/ 152400 w 180975"/>
              <a:gd name="connsiteY30" fmla="*/ 23813 h 161925"/>
              <a:gd name="connsiteX31" fmla="*/ 128588 w 180975"/>
              <a:gd name="connsiteY31" fmla="*/ 47625 h 161925"/>
              <a:gd name="connsiteX32" fmla="*/ 114300 w 180975"/>
              <a:gd name="connsiteY32" fmla="*/ 47625 h 161925"/>
              <a:gd name="connsiteX33" fmla="*/ 114300 w 180975"/>
              <a:gd name="connsiteY33" fmla="*/ 57150 h 161925"/>
              <a:gd name="connsiteX34" fmla="*/ 133350 w 180975"/>
              <a:gd name="connsiteY34" fmla="*/ 57150 h 161925"/>
              <a:gd name="connsiteX35" fmla="*/ 142875 w 180975"/>
              <a:gd name="connsiteY35" fmla="*/ 66675 h 161925"/>
              <a:gd name="connsiteX36" fmla="*/ 133350 w 180975"/>
              <a:gd name="connsiteY36" fmla="*/ 76200 h 161925"/>
              <a:gd name="connsiteX37" fmla="*/ 114300 w 180975"/>
              <a:gd name="connsiteY37" fmla="*/ 76200 h 161925"/>
              <a:gd name="connsiteX38" fmla="*/ 104775 w 180975"/>
              <a:gd name="connsiteY38" fmla="*/ 85725 h 161925"/>
              <a:gd name="connsiteX39" fmla="*/ 95250 w 180975"/>
              <a:gd name="connsiteY39" fmla="*/ 76200 h 161925"/>
              <a:gd name="connsiteX40" fmla="*/ 85725 w 180975"/>
              <a:gd name="connsiteY40" fmla="*/ 76200 h 161925"/>
              <a:gd name="connsiteX41" fmla="*/ 76200 w 180975"/>
              <a:gd name="connsiteY41" fmla="*/ 66675 h 161925"/>
              <a:gd name="connsiteX42" fmla="*/ 85725 w 180975"/>
              <a:gd name="connsiteY42" fmla="*/ 57150 h 161925"/>
              <a:gd name="connsiteX43" fmla="*/ 95250 w 180975"/>
              <a:gd name="connsiteY43" fmla="*/ 57150 h 161925"/>
              <a:gd name="connsiteX44" fmla="*/ 95250 w 180975"/>
              <a:gd name="connsiteY44" fmla="*/ 47625 h 161925"/>
              <a:gd name="connsiteX45" fmla="*/ 85725 w 180975"/>
              <a:gd name="connsiteY45" fmla="*/ 47625 h 161925"/>
              <a:gd name="connsiteX46" fmla="*/ 76200 w 180975"/>
              <a:gd name="connsiteY46" fmla="*/ 38100 h 161925"/>
              <a:gd name="connsiteX47" fmla="*/ 85725 w 180975"/>
              <a:gd name="connsiteY47" fmla="*/ 28575 h 161925"/>
              <a:gd name="connsiteX48" fmla="*/ 95250 w 180975"/>
              <a:gd name="connsiteY48" fmla="*/ 28575 h 161925"/>
              <a:gd name="connsiteX49" fmla="*/ 95250 w 180975"/>
              <a:gd name="connsiteY49" fmla="*/ 9525 h 161925"/>
              <a:gd name="connsiteX50" fmla="*/ 104775 w 180975"/>
              <a:gd name="connsiteY50" fmla="*/ 0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80975" h="161925">
                <a:moveTo>
                  <a:pt x="19050" y="76200"/>
                </a:moveTo>
                <a:cubicBezTo>
                  <a:pt x="33801" y="76200"/>
                  <a:pt x="37130" y="79358"/>
                  <a:pt x="37881" y="91605"/>
                </a:cubicBezTo>
                <a:cubicBezTo>
                  <a:pt x="38036" y="92520"/>
                  <a:pt x="38100" y="93715"/>
                  <a:pt x="38100" y="95250"/>
                </a:cubicBezTo>
                <a:cubicBezTo>
                  <a:pt x="38100" y="97881"/>
                  <a:pt x="40233" y="100013"/>
                  <a:pt x="42863" y="100013"/>
                </a:cubicBezTo>
                <a:cubicBezTo>
                  <a:pt x="45493" y="100013"/>
                  <a:pt x="47625" y="97881"/>
                  <a:pt x="47625" y="95250"/>
                </a:cubicBezTo>
                <a:cubicBezTo>
                  <a:pt x="47625" y="90488"/>
                  <a:pt x="47625" y="88106"/>
                  <a:pt x="48816" y="86916"/>
                </a:cubicBezTo>
                <a:cubicBezTo>
                  <a:pt x="50007" y="85725"/>
                  <a:pt x="52388" y="85725"/>
                  <a:pt x="57150" y="85725"/>
                </a:cubicBezTo>
                <a:cubicBezTo>
                  <a:pt x="85725" y="85725"/>
                  <a:pt x="114300" y="92526"/>
                  <a:pt x="114300" y="110928"/>
                </a:cubicBezTo>
                <a:cubicBezTo>
                  <a:pt x="114300" y="114300"/>
                  <a:pt x="109287" y="114300"/>
                  <a:pt x="104775" y="114300"/>
                </a:cubicBezTo>
                <a:lnTo>
                  <a:pt x="80963" y="114300"/>
                </a:lnTo>
                <a:cubicBezTo>
                  <a:pt x="78333" y="114300"/>
                  <a:pt x="76200" y="116433"/>
                  <a:pt x="76200" y="119063"/>
                </a:cubicBezTo>
                <a:cubicBezTo>
                  <a:pt x="76200" y="121693"/>
                  <a:pt x="78340" y="123825"/>
                  <a:pt x="80970" y="123825"/>
                </a:cubicBezTo>
                <a:lnTo>
                  <a:pt x="105106" y="123825"/>
                </a:lnTo>
                <a:cubicBezTo>
                  <a:pt x="108393" y="123826"/>
                  <a:pt x="111372" y="123826"/>
                  <a:pt x="113733" y="123476"/>
                </a:cubicBezTo>
                <a:cubicBezTo>
                  <a:pt x="116309" y="123094"/>
                  <a:pt x="119112" y="122171"/>
                  <a:pt x="121087" y="119539"/>
                </a:cubicBezTo>
                <a:cubicBezTo>
                  <a:pt x="125016" y="114300"/>
                  <a:pt x="128345" y="112581"/>
                  <a:pt x="138571" y="110385"/>
                </a:cubicBezTo>
                <a:cubicBezTo>
                  <a:pt x="158734" y="106056"/>
                  <a:pt x="180975" y="101282"/>
                  <a:pt x="180975" y="114300"/>
                </a:cubicBezTo>
                <a:cubicBezTo>
                  <a:pt x="180975" y="123825"/>
                  <a:pt x="123825" y="161925"/>
                  <a:pt x="85725" y="161925"/>
                </a:cubicBezTo>
                <a:cubicBezTo>
                  <a:pt x="70330" y="161925"/>
                  <a:pt x="49750" y="157778"/>
                  <a:pt x="36556" y="154511"/>
                </a:cubicBezTo>
                <a:cubicBezTo>
                  <a:pt x="34532" y="160231"/>
                  <a:pt x="29855" y="161925"/>
                  <a:pt x="19050" y="161925"/>
                </a:cubicBezTo>
                <a:cubicBezTo>
                  <a:pt x="0" y="161925"/>
                  <a:pt x="0" y="156657"/>
                  <a:pt x="0" y="133350"/>
                </a:cubicBezTo>
                <a:lnTo>
                  <a:pt x="0" y="104775"/>
                </a:lnTo>
                <a:cubicBezTo>
                  <a:pt x="0" y="81467"/>
                  <a:pt x="0" y="76200"/>
                  <a:pt x="19050" y="76200"/>
                </a:cubicBezTo>
                <a:close/>
                <a:moveTo>
                  <a:pt x="114300" y="19050"/>
                </a:moveTo>
                <a:lnTo>
                  <a:pt x="114300" y="28575"/>
                </a:lnTo>
                <a:lnTo>
                  <a:pt x="128588" y="28575"/>
                </a:lnTo>
                <a:cubicBezTo>
                  <a:pt x="131217" y="28575"/>
                  <a:pt x="133350" y="26443"/>
                  <a:pt x="133350" y="23813"/>
                </a:cubicBezTo>
                <a:cubicBezTo>
                  <a:pt x="133350" y="21182"/>
                  <a:pt x="131217" y="19050"/>
                  <a:pt x="128588" y="19050"/>
                </a:cubicBezTo>
                <a:close/>
                <a:moveTo>
                  <a:pt x="104775" y="0"/>
                </a:moveTo>
                <a:lnTo>
                  <a:pt x="128588" y="0"/>
                </a:lnTo>
                <a:cubicBezTo>
                  <a:pt x="141739" y="0"/>
                  <a:pt x="152400" y="10661"/>
                  <a:pt x="152400" y="23813"/>
                </a:cubicBezTo>
                <a:cubicBezTo>
                  <a:pt x="152400" y="36964"/>
                  <a:pt x="141739" y="47625"/>
                  <a:pt x="128588" y="47625"/>
                </a:cubicBezTo>
                <a:lnTo>
                  <a:pt x="114300" y="47625"/>
                </a:lnTo>
                <a:lnTo>
                  <a:pt x="114300" y="57150"/>
                </a:lnTo>
                <a:lnTo>
                  <a:pt x="133350" y="57150"/>
                </a:lnTo>
                <a:cubicBezTo>
                  <a:pt x="138611" y="57150"/>
                  <a:pt x="142875" y="61415"/>
                  <a:pt x="142875" y="66675"/>
                </a:cubicBezTo>
                <a:cubicBezTo>
                  <a:pt x="142875" y="71936"/>
                  <a:pt x="138611" y="76200"/>
                  <a:pt x="133350" y="76200"/>
                </a:cubicBezTo>
                <a:lnTo>
                  <a:pt x="114300" y="76200"/>
                </a:lnTo>
                <a:cubicBezTo>
                  <a:pt x="114300" y="81461"/>
                  <a:pt x="110036" y="85725"/>
                  <a:pt x="104775" y="85725"/>
                </a:cubicBezTo>
                <a:cubicBezTo>
                  <a:pt x="99514" y="85725"/>
                  <a:pt x="95250" y="81461"/>
                  <a:pt x="95250" y="76200"/>
                </a:cubicBezTo>
                <a:lnTo>
                  <a:pt x="85725" y="76200"/>
                </a:lnTo>
                <a:cubicBezTo>
                  <a:pt x="80464" y="76200"/>
                  <a:pt x="76200" y="71936"/>
                  <a:pt x="76200" y="66675"/>
                </a:cubicBezTo>
                <a:cubicBezTo>
                  <a:pt x="76200" y="61415"/>
                  <a:pt x="80464" y="57150"/>
                  <a:pt x="85725" y="57150"/>
                </a:cubicBezTo>
                <a:lnTo>
                  <a:pt x="95250" y="57150"/>
                </a:lnTo>
                <a:lnTo>
                  <a:pt x="95250" y="47625"/>
                </a:lnTo>
                <a:lnTo>
                  <a:pt x="85725" y="47625"/>
                </a:lnTo>
                <a:cubicBezTo>
                  <a:pt x="80464" y="47625"/>
                  <a:pt x="76200" y="43360"/>
                  <a:pt x="76200" y="38100"/>
                </a:cubicBezTo>
                <a:cubicBezTo>
                  <a:pt x="76200" y="32840"/>
                  <a:pt x="80464" y="28575"/>
                  <a:pt x="85725" y="28575"/>
                </a:cubicBezTo>
                <a:lnTo>
                  <a:pt x="95250" y="28575"/>
                </a:lnTo>
                <a:lnTo>
                  <a:pt x="95250" y="9525"/>
                </a:lnTo>
                <a:cubicBezTo>
                  <a:pt x="95250" y="4265"/>
                  <a:pt x="99514" y="0"/>
                  <a:pt x="104775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2D3C7F71-B6DB-3206-DD02-5F8284062C17}"/>
              </a:ext>
            </a:extLst>
          </p:cNvPr>
          <p:cNvSpPr/>
          <p:nvPr/>
        </p:nvSpPr>
        <p:spPr>
          <a:xfrm>
            <a:off x="2330653" y="1297433"/>
            <a:ext cx="508729" cy="508729"/>
          </a:xfrm>
          <a:prstGeom prst="ellipse">
            <a:avLst/>
          </a:prstGeom>
          <a:solidFill>
            <a:srgbClr val="F5F5F5"/>
          </a:solidFill>
          <a:ln w="28575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C04D511F-F086-4E30-93BD-D4572B4A0E7D}"/>
              </a:ext>
            </a:extLst>
          </p:cNvPr>
          <p:cNvSpPr/>
          <p:nvPr/>
        </p:nvSpPr>
        <p:spPr>
          <a:xfrm>
            <a:off x="5231059" y="1313066"/>
            <a:ext cx="512146" cy="512146"/>
          </a:xfrm>
          <a:prstGeom prst="ellipse">
            <a:avLst/>
          </a:prstGeom>
          <a:noFill/>
          <a:ln w="28575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Рисунок 652">
            <a:extLst>
              <a:ext uri="{FF2B5EF4-FFF2-40B4-BE49-F238E27FC236}">
                <a16:creationId xmlns:a16="http://schemas.microsoft.com/office/drawing/2014/main" id="{C4FF6D49-7DCE-01B0-A3D8-1CCBFBBE2C0B}"/>
              </a:ext>
            </a:extLst>
          </p:cNvPr>
          <p:cNvSpPr/>
          <p:nvPr/>
        </p:nvSpPr>
        <p:spPr>
          <a:xfrm>
            <a:off x="2433001" y="1370454"/>
            <a:ext cx="293150" cy="376907"/>
          </a:xfrm>
          <a:custGeom>
            <a:avLst/>
            <a:gdLst>
              <a:gd name="connsiteX0" fmla="*/ 31612 w 133349"/>
              <a:gd name="connsiteY0" fmla="*/ 35891 h 171449"/>
              <a:gd name="connsiteX1" fmla="*/ 10574 w 133349"/>
              <a:gd name="connsiteY1" fmla="*/ 97115 h 171449"/>
              <a:gd name="connsiteX2" fmla="*/ 38625 w 133349"/>
              <a:gd name="connsiteY2" fmla="*/ 108505 h 171449"/>
              <a:gd name="connsiteX3" fmla="*/ 49845 w 133349"/>
              <a:gd name="connsiteY3" fmla="*/ 128438 h 171449"/>
              <a:gd name="connsiteX4" fmla="*/ 45637 w 133349"/>
              <a:gd name="connsiteY4" fmla="*/ 149795 h 171449"/>
              <a:gd name="connsiteX5" fmla="*/ 101738 w 133349"/>
              <a:gd name="connsiteY5" fmla="*/ 135558 h 171449"/>
              <a:gd name="connsiteX6" fmla="*/ 122775 w 133349"/>
              <a:gd name="connsiteY6" fmla="*/ 74334 h 171449"/>
              <a:gd name="connsiteX7" fmla="*/ 94725 w 133349"/>
              <a:gd name="connsiteY7" fmla="*/ 62944 h 171449"/>
              <a:gd name="connsiteX8" fmla="*/ 83038 w 133349"/>
              <a:gd name="connsiteY8" fmla="*/ 43010 h 171449"/>
              <a:gd name="connsiteX9" fmla="*/ 87713 w 133349"/>
              <a:gd name="connsiteY9" fmla="*/ 21654 h 171449"/>
              <a:gd name="connsiteX10" fmla="*/ 31612 w 133349"/>
              <a:gd name="connsiteY10" fmla="*/ 35891 h 17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3349" h="171449">
                <a:moveTo>
                  <a:pt x="31612" y="35891"/>
                </a:moveTo>
                <a:cubicBezTo>
                  <a:pt x="17587" y="50127"/>
                  <a:pt x="-17476" y="85726"/>
                  <a:pt x="10574" y="97115"/>
                </a:cubicBezTo>
                <a:lnTo>
                  <a:pt x="38625" y="108505"/>
                </a:lnTo>
                <a:cubicBezTo>
                  <a:pt x="52649" y="114200"/>
                  <a:pt x="52649" y="114201"/>
                  <a:pt x="49845" y="128438"/>
                </a:cubicBezTo>
                <a:lnTo>
                  <a:pt x="45637" y="149795"/>
                </a:lnTo>
                <a:cubicBezTo>
                  <a:pt x="35820" y="199628"/>
                  <a:pt x="87713" y="149796"/>
                  <a:pt x="101738" y="135558"/>
                </a:cubicBezTo>
                <a:cubicBezTo>
                  <a:pt x="115764" y="121318"/>
                  <a:pt x="150825" y="85724"/>
                  <a:pt x="122775" y="74334"/>
                </a:cubicBezTo>
                <a:lnTo>
                  <a:pt x="94725" y="62944"/>
                </a:lnTo>
                <a:cubicBezTo>
                  <a:pt x="80701" y="57249"/>
                  <a:pt x="80701" y="57248"/>
                  <a:pt x="83038" y="43010"/>
                </a:cubicBezTo>
                <a:cubicBezTo>
                  <a:pt x="84049" y="36851"/>
                  <a:pt x="86148" y="28773"/>
                  <a:pt x="87713" y="21654"/>
                </a:cubicBezTo>
                <a:cubicBezTo>
                  <a:pt x="98670" y="-28179"/>
                  <a:pt x="45637" y="21656"/>
                  <a:pt x="31612" y="35891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id="{DE2E03E6-CD7C-01A7-777C-5DEBF483E618}"/>
              </a:ext>
            </a:extLst>
          </p:cNvPr>
          <p:cNvSpPr/>
          <p:nvPr/>
        </p:nvSpPr>
        <p:spPr>
          <a:xfrm>
            <a:off x="5317539" y="1387590"/>
            <a:ext cx="356356" cy="356354"/>
          </a:xfrm>
          <a:custGeom>
            <a:avLst/>
            <a:gdLst>
              <a:gd name="connsiteX0" fmla="*/ 152001 w 171450"/>
              <a:gd name="connsiteY0" fmla="*/ 111469 h 171449"/>
              <a:gd name="connsiteX1" fmla="*/ 159294 w 171450"/>
              <a:gd name="connsiteY1" fmla="*/ 114301 h 171449"/>
              <a:gd name="connsiteX2" fmla="*/ 156343 w 171450"/>
              <a:gd name="connsiteY2" fmla="*/ 134937 h 171449"/>
              <a:gd name="connsiteX3" fmla="*/ 103970 w 171450"/>
              <a:gd name="connsiteY3" fmla="*/ 163888 h 171449"/>
              <a:gd name="connsiteX4" fmla="*/ 103330 w 171450"/>
              <a:gd name="connsiteY4" fmla="*/ 164242 h 171449"/>
              <a:gd name="connsiteX5" fmla="*/ 67712 w 171450"/>
              <a:gd name="connsiteY5" fmla="*/ 163888 h 171449"/>
              <a:gd name="connsiteX6" fmla="*/ 15340 w 171450"/>
              <a:gd name="connsiteY6" fmla="*/ 134937 h 171449"/>
              <a:gd name="connsiteX7" fmla="*/ 0 w 171450"/>
              <a:gd name="connsiteY7" fmla="*/ 123802 h 171449"/>
              <a:gd name="connsiteX8" fmla="*/ 12384 w 171450"/>
              <a:gd name="connsiteY8" fmla="*/ 114301 h 171449"/>
              <a:gd name="connsiteX9" fmla="*/ 27244 w 171450"/>
              <a:gd name="connsiteY9" fmla="*/ 114301 h 171449"/>
              <a:gd name="connsiteX10" fmla="*/ 63434 w 171450"/>
              <a:gd name="connsiteY10" fmla="*/ 134307 h 171449"/>
              <a:gd name="connsiteX11" fmla="*/ 74589 w 171450"/>
              <a:gd name="connsiteY11" fmla="*/ 140132 h 171449"/>
              <a:gd name="connsiteX12" fmla="*/ 85669 w 171450"/>
              <a:gd name="connsiteY12" fmla="*/ 142874 h 171449"/>
              <a:gd name="connsiteX13" fmla="*/ 96764 w 171450"/>
              <a:gd name="connsiteY13" fmla="*/ 140297 h 171449"/>
              <a:gd name="connsiteX14" fmla="*/ 107593 w 171450"/>
              <a:gd name="connsiteY14" fmla="*/ 134669 h 171449"/>
              <a:gd name="connsiteX15" fmla="*/ 144438 w 171450"/>
              <a:gd name="connsiteY15" fmla="*/ 114301 h 171449"/>
              <a:gd name="connsiteX16" fmla="*/ 152001 w 171450"/>
              <a:gd name="connsiteY16" fmla="*/ 111469 h 171449"/>
              <a:gd name="connsiteX17" fmla="*/ 152000 w 171450"/>
              <a:gd name="connsiteY17" fmla="*/ 73368 h 171449"/>
              <a:gd name="connsiteX18" fmla="*/ 159293 w 171450"/>
              <a:gd name="connsiteY18" fmla="*/ 76201 h 171449"/>
              <a:gd name="connsiteX19" fmla="*/ 156343 w 171450"/>
              <a:gd name="connsiteY19" fmla="*/ 96837 h 171449"/>
              <a:gd name="connsiteX20" fmla="*/ 103970 w 171450"/>
              <a:gd name="connsiteY20" fmla="*/ 125788 h 171449"/>
              <a:gd name="connsiteX21" fmla="*/ 103330 w 171450"/>
              <a:gd name="connsiteY21" fmla="*/ 126142 h 171449"/>
              <a:gd name="connsiteX22" fmla="*/ 67712 w 171450"/>
              <a:gd name="connsiteY22" fmla="*/ 125788 h 171449"/>
              <a:gd name="connsiteX23" fmla="*/ 15340 w 171450"/>
              <a:gd name="connsiteY23" fmla="*/ 96837 h 171449"/>
              <a:gd name="connsiteX24" fmla="*/ 0 w 171450"/>
              <a:gd name="connsiteY24" fmla="*/ 85702 h 171449"/>
              <a:gd name="connsiteX25" fmla="*/ 12384 w 171450"/>
              <a:gd name="connsiteY25" fmla="*/ 76201 h 171449"/>
              <a:gd name="connsiteX26" fmla="*/ 27244 w 171450"/>
              <a:gd name="connsiteY26" fmla="*/ 76201 h 171449"/>
              <a:gd name="connsiteX27" fmla="*/ 63446 w 171450"/>
              <a:gd name="connsiteY27" fmla="*/ 96213 h 171449"/>
              <a:gd name="connsiteX28" fmla="*/ 74714 w 171450"/>
              <a:gd name="connsiteY28" fmla="*/ 102086 h 171449"/>
              <a:gd name="connsiteX29" fmla="*/ 85956 w 171450"/>
              <a:gd name="connsiteY29" fmla="*/ 104774 h 171449"/>
              <a:gd name="connsiteX30" fmla="*/ 97134 w 171450"/>
              <a:gd name="connsiteY30" fmla="*/ 102034 h 171449"/>
              <a:gd name="connsiteX31" fmla="*/ 107745 w 171450"/>
              <a:gd name="connsiteY31" fmla="*/ 96484 h 171449"/>
              <a:gd name="connsiteX32" fmla="*/ 144438 w 171450"/>
              <a:gd name="connsiteY32" fmla="*/ 76201 h 171449"/>
              <a:gd name="connsiteX33" fmla="*/ 152000 w 171450"/>
              <a:gd name="connsiteY33" fmla="*/ 73368 h 171449"/>
              <a:gd name="connsiteX34" fmla="*/ 85842 w 171450"/>
              <a:gd name="connsiteY34" fmla="*/ 0 h 171449"/>
              <a:gd name="connsiteX35" fmla="*/ 103970 w 171450"/>
              <a:gd name="connsiteY35" fmla="*/ 7515 h 171449"/>
              <a:gd name="connsiteX36" fmla="*/ 156343 w 171450"/>
              <a:gd name="connsiteY36" fmla="*/ 36466 h 171449"/>
              <a:gd name="connsiteX37" fmla="*/ 156343 w 171450"/>
              <a:gd name="connsiteY37" fmla="*/ 58736 h 171449"/>
              <a:gd name="connsiteX38" fmla="*/ 103970 w 171450"/>
              <a:gd name="connsiteY38" fmla="*/ 87687 h 171449"/>
              <a:gd name="connsiteX39" fmla="*/ 67712 w 171450"/>
              <a:gd name="connsiteY39" fmla="*/ 87687 h 171449"/>
              <a:gd name="connsiteX40" fmla="*/ 15340 w 171450"/>
              <a:gd name="connsiteY40" fmla="*/ 58736 h 171449"/>
              <a:gd name="connsiteX41" fmla="*/ 15340 w 171450"/>
              <a:gd name="connsiteY41" fmla="*/ 36466 h 171449"/>
              <a:gd name="connsiteX42" fmla="*/ 67712 w 171450"/>
              <a:gd name="connsiteY42" fmla="*/ 7515 h 171449"/>
              <a:gd name="connsiteX43" fmla="*/ 85842 w 171450"/>
              <a:gd name="connsiteY43" fmla="*/ 0 h 17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450" h="171449">
                <a:moveTo>
                  <a:pt x="152001" y="111469"/>
                </a:moveTo>
                <a:cubicBezTo>
                  <a:pt x="154011" y="111491"/>
                  <a:pt x="155977" y="112457"/>
                  <a:pt x="159294" y="114301"/>
                </a:cubicBezTo>
                <a:cubicBezTo>
                  <a:pt x="176432" y="123831"/>
                  <a:pt x="175450" y="124375"/>
                  <a:pt x="156343" y="134937"/>
                </a:cubicBezTo>
                <a:lnTo>
                  <a:pt x="103970" y="163888"/>
                </a:lnTo>
                <a:cubicBezTo>
                  <a:pt x="103754" y="164008"/>
                  <a:pt x="103541" y="164125"/>
                  <a:pt x="103330" y="164242"/>
                </a:cubicBezTo>
                <a:cubicBezTo>
                  <a:pt x="85844" y="173910"/>
                  <a:pt x="85843" y="173911"/>
                  <a:pt x="67712" y="163888"/>
                </a:cubicBezTo>
                <a:lnTo>
                  <a:pt x="15340" y="134937"/>
                </a:lnTo>
                <a:cubicBezTo>
                  <a:pt x="5113" y="129284"/>
                  <a:pt x="0" y="126543"/>
                  <a:pt x="0" y="123802"/>
                </a:cubicBezTo>
                <a:cubicBezTo>
                  <a:pt x="0" y="121339"/>
                  <a:pt x="4128" y="118876"/>
                  <a:pt x="12384" y="114301"/>
                </a:cubicBezTo>
                <a:cubicBezTo>
                  <a:pt x="19015" y="110626"/>
                  <a:pt x="20254" y="110438"/>
                  <a:pt x="27244" y="114301"/>
                </a:cubicBezTo>
                <a:lnTo>
                  <a:pt x="63434" y="134307"/>
                </a:lnTo>
                <a:cubicBezTo>
                  <a:pt x="67684" y="136656"/>
                  <a:pt x="71389" y="138705"/>
                  <a:pt x="74589" y="140132"/>
                </a:cubicBezTo>
                <a:cubicBezTo>
                  <a:pt x="77984" y="141644"/>
                  <a:pt x="81597" y="142833"/>
                  <a:pt x="85669" y="142874"/>
                </a:cubicBezTo>
                <a:cubicBezTo>
                  <a:pt x="89771" y="142915"/>
                  <a:pt x="93384" y="141781"/>
                  <a:pt x="96764" y="140297"/>
                </a:cubicBezTo>
                <a:cubicBezTo>
                  <a:pt x="99912" y="138917"/>
                  <a:pt x="103518" y="136923"/>
                  <a:pt x="107593" y="134669"/>
                </a:cubicBezTo>
                <a:lnTo>
                  <a:pt x="144438" y="114301"/>
                </a:lnTo>
                <a:cubicBezTo>
                  <a:pt x="147934" y="112369"/>
                  <a:pt x="149990" y="111446"/>
                  <a:pt x="152001" y="111469"/>
                </a:cubicBezTo>
                <a:close/>
                <a:moveTo>
                  <a:pt x="152000" y="73368"/>
                </a:moveTo>
                <a:cubicBezTo>
                  <a:pt x="154010" y="73390"/>
                  <a:pt x="155976" y="74356"/>
                  <a:pt x="159293" y="76201"/>
                </a:cubicBezTo>
                <a:cubicBezTo>
                  <a:pt x="176432" y="85731"/>
                  <a:pt x="175450" y="86275"/>
                  <a:pt x="156343" y="96837"/>
                </a:cubicBezTo>
                <a:lnTo>
                  <a:pt x="103970" y="125788"/>
                </a:lnTo>
                <a:cubicBezTo>
                  <a:pt x="103754" y="125908"/>
                  <a:pt x="103541" y="126025"/>
                  <a:pt x="103330" y="126142"/>
                </a:cubicBezTo>
                <a:cubicBezTo>
                  <a:pt x="85844" y="135810"/>
                  <a:pt x="85843" y="135811"/>
                  <a:pt x="67712" y="125788"/>
                </a:cubicBezTo>
                <a:lnTo>
                  <a:pt x="15340" y="96837"/>
                </a:lnTo>
                <a:cubicBezTo>
                  <a:pt x="5113" y="91184"/>
                  <a:pt x="0" y="88443"/>
                  <a:pt x="0" y="85702"/>
                </a:cubicBezTo>
                <a:cubicBezTo>
                  <a:pt x="0" y="83239"/>
                  <a:pt x="4128" y="80776"/>
                  <a:pt x="12384" y="76201"/>
                </a:cubicBezTo>
                <a:cubicBezTo>
                  <a:pt x="19015" y="72526"/>
                  <a:pt x="20254" y="72337"/>
                  <a:pt x="27244" y="76201"/>
                </a:cubicBezTo>
                <a:lnTo>
                  <a:pt x="63446" y="96213"/>
                </a:lnTo>
                <a:cubicBezTo>
                  <a:pt x="67740" y="98587"/>
                  <a:pt x="71481" y="100655"/>
                  <a:pt x="74714" y="102086"/>
                </a:cubicBezTo>
                <a:cubicBezTo>
                  <a:pt x="78157" y="103610"/>
                  <a:pt x="81820" y="104788"/>
                  <a:pt x="85956" y="104774"/>
                </a:cubicBezTo>
                <a:cubicBezTo>
                  <a:pt x="90092" y="104761"/>
                  <a:pt x="93734" y="103558"/>
                  <a:pt x="97134" y="102034"/>
                </a:cubicBezTo>
                <a:cubicBezTo>
                  <a:pt x="100194" y="100661"/>
                  <a:pt x="103730" y="98706"/>
                  <a:pt x="107745" y="96484"/>
                </a:cubicBezTo>
                <a:lnTo>
                  <a:pt x="144438" y="76201"/>
                </a:lnTo>
                <a:cubicBezTo>
                  <a:pt x="147934" y="74269"/>
                  <a:pt x="149989" y="73347"/>
                  <a:pt x="152000" y="73368"/>
                </a:cubicBezTo>
                <a:close/>
                <a:moveTo>
                  <a:pt x="85842" y="0"/>
                </a:moveTo>
                <a:cubicBezTo>
                  <a:pt x="90375" y="0"/>
                  <a:pt x="94907" y="2505"/>
                  <a:pt x="103970" y="7515"/>
                </a:cubicBezTo>
                <a:cubicBezTo>
                  <a:pt x="124424" y="18820"/>
                  <a:pt x="135890" y="25160"/>
                  <a:pt x="156343" y="36466"/>
                </a:cubicBezTo>
                <a:cubicBezTo>
                  <a:pt x="176484" y="47600"/>
                  <a:pt x="176486" y="47601"/>
                  <a:pt x="156343" y="58736"/>
                </a:cubicBezTo>
                <a:lnTo>
                  <a:pt x="103970" y="87687"/>
                </a:lnTo>
                <a:cubicBezTo>
                  <a:pt x="85841" y="97707"/>
                  <a:pt x="86062" y="97831"/>
                  <a:pt x="67712" y="87687"/>
                </a:cubicBezTo>
                <a:lnTo>
                  <a:pt x="15340" y="58736"/>
                </a:lnTo>
                <a:cubicBezTo>
                  <a:pt x="-5113" y="47430"/>
                  <a:pt x="-5113" y="47772"/>
                  <a:pt x="15340" y="36466"/>
                </a:cubicBezTo>
                <a:lnTo>
                  <a:pt x="67712" y="7515"/>
                </a:lnTo>
                <a:cubicBezTo>
                  <a:pt x="76776" y="2504"/>
                  <a:pt x="81309" y="0"/>
                  <a:pt x="85842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46CD3C3C-B1BC-DE77-41DE-1043057444A8}"/>
              </a:ext>
            </a:extLst>
          </p:cNvPr>
          <p:cNvSpPr/>
          <p:nvPr/>
        </p:nvSpPr>
        <p:spPr>
          <a:xfrm>
            <a:off x="3216792" y="3890120"/>
            <a:ext cx="2554987" cy="2424025"/>
          </a:xfrm>
          <a:prstGeom prst="roundRect">
            <a:avLst>
              <a:gd name="adj" fmla="val 13808"/>
            </a:avLst>
          </a:prstGeom>
          <a:noFill/>
          <a:ln w="19050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Маркетинговая коллаборация с </a:t>
            </a:r>
            <a:r>
              <a:rPr lang="ru-RU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МТС Маркетолог</a:t>
            </a:r>
            <a:r>
              <a:rPr lang="ru-RU" sz="1200" dirty="0">
                <a:solidFill>
                  <a:schemeClr val="tx1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. Для объединения продуктов экосистемы и совместного продвижения.</a:t>
            </a:r>
            <a:r>
              <a:rPr lang="ru-RU" sz="1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A8D915FF-DD4D-8389-040B-C8F316B50BE9}"/>
              </a:ext>
            </a:extLst>
          </p:cNvPr>
          <p:cNvSpPr/>
          <p:nvPr/>
        </p:nvSpPr>
        <p:spPr>
          <a:xfrm>
            <a:off x="5231300" y="3913931"/>
            <a:ext cx="512146" cy="512146"/>
          </a:xfrm>
          <a:prstGeom prst="ellipse">
            <a:avLst/>
          </a:prstGeom>
          <a:noFill/>
          <a:ln w="28575"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id="{F04FB2B5-9AB9-E4A4-8B87-C57C08547CBB}"/>
              </a:ext>
            </a:extLst>
          </p:cNvPr>
          <p:cNvSpPr/>
          <p:nvPr/>
        </p:nvSpPr>
        <p:spPr>
          <a:xfrm>
            <a:off x="5327065" y="4017786"/>
            <a:ext cx="344764" cy="275811"/>
          </a:xfrm>
          <a:custGeom>
            <a:avLst/>
            <a:gdLst>
              <a:gd name="connsiteX0" fmla="*/ 142876 w 190500"/>
              <a:gd name="connsiteY0" fmla="*/ 66675 h 152400"/>
              <a:gd name="connsiteX1" fmla="*/ 183377 w 190500"/>
              <a:gd name="connsiteY1" fmla="*/ 109538 h 152400"/>
              <a:gd name="connsiteX2" fmla="*/ 159557 w 190500"/>
              <a:gd name="connsiteY2" fmla="*/ 152400 h 152400"/>
              <a:gd name="connsiteX3" fmla="*/ 159524 w 190500"/>
              <a:gd name="connsiteY3" fmla="*/ 152400 h 152400"/>
              <a:gd name="connsiteX4" fmla="*/ 123826 w 190500"/>
              <a:gd name="connsiteY4" fmla="*/ 133350 h 152400"/>
              <a:gd name="connsiteX5" fmla="*/ 142957 w 190500"/>
              <a:gd name="connsiteY5" fmla="*/ 123825 h 152400"/>
              <a:gd name="connsiteX6" fmla="*/ 161051 w 190500"/>
              <a:gd name="connsiteY6" fmla="*/ 110734 h 152400"/>
              <a:gd name="connsiteX7" fmla="*/ 165659 w 190500"/>
              <a:gd name="connsiteY7" fmla="*/ 96740 h 152400"/>
              <a:gd name="connsiteX8" fmla="*/ 162625 w 190500"/>
              <a:gd name="connsiteY8" fmla="*/ 90727 h 152400"/>
              <a:gd name="connsiteX9" fmla="*/ 156612 w 190500"/>
              <a:gd name="connsiteY9" fmla="*/ 93760 h 152400"/>
              <a:gd name="connsiteX10" fmla="*/ 152004 w 190500"/>
              <a:gd name="connsiteY10" fmla="*/ 107754 h 152400"/>
              <a:gd name="connsiteX11" fmla="*/ 142957 w 190500"/>
              <a:gd name="connsiteY11" fmla="*/ 114300 h 152400"/>
              <a:gd name="connsiteX12" fmla="*/ 114301 w 190500"/>
              <a:gd name="connsiteY12" fmla="*/ 114300 h 152400"/>
              <a:gd name="connsiteX13" fmla="*/ 104776 w 190500"/>
              <a:gd name="connsiteY13" fmla="*/ 104775 h 152400"/>
              <a:gd name="connsiteX14" fmla="*/ 114301 w 190500"/>
              <a:gd name="connsiteY14" fmla="*/ 95250 h 152400"/>
              <a:gd name="connsiteX15" fmla="*/ 123864 w 190500"/>
              <a:gd name="connsiteY15" fmla="*/ 95250 h 152400"/>
              <a:gd name="connsiteX16" fmla="*/ 124079 w 190500"/>
              <a:gd name="connsiteY16" fmla="*/ 85725 h 152400"/>
              <a:gd name="connsiteX17" fmla="*/ 128634 w 190500"/>
              <a:gd name="connsiteY17" fmla="*/ 68811 h 152400"/>
              <a:gd name="connsiteX18" fmla="*/ 142876 w 190500"/>
              <a:gd name="connsiteY18" fmla="*/ 66675 h 152400"/>
              <a:gd name="connsiteX19" fmla="*/ 47625 w 190500"/>
              <a:gd name="connsiteY19" fmla="*/ 66675 h 152400"/>
              <a:gd name="connsiteX20" fmla="*/ 61867 w 190500"/>
              <a:gd name="connsiteY20" fmla="*/ 68811 h 152400"/>
              <a:gd name="connsiteX21" fmla="*/ 66422 w 190500"/>
              <a:gd name="connsiteY21" fmla="*/ 85725 h 152400"/>
              <a:gd name="connsiteX22" fmla="*/ 66637 w 190500"/>
              <a:gd name="connsiteY22" fmla="*/ 95250 h 152400"/>
              <a:gd name="connsiteX23" fmla="*/ 76200 w 190500"/>
              <a:gd name="connsiteY23" fmla="*/ 95250 h 152400"/>
              <a:gd name="connsiteX24" fmla="*/ 85725 w 190500"/>
              <a:gd name="connsiteY24" fmla="*/ 104775 h 152400"/>
              <a:gd name="connsiteX25" fmla="*/ 76200 w 190500"/>
              <a:gd name="connsiteY25" fmla="*/ 114300 h 152400"/>
              <a:gd name="connsiteX26" fmla="*/ 47544 w 190500"/>
              <a:gd name="connsiteY26" fmla="*/ 114300 h 152400"/>
              <a:gd name="connsiteX27" fmla="*/ 38497 w 190500"/>
              <a:gd name="connsiteY27" fmla="*/ 107754 h 152400"/>
              <a:gd name="connsiteX28" fmla="*/ 33889 w 190500"/>
              <a:gd name="connsiteY28" fmla="*/ 93760 h 152400"/>
              <a:gd name="connsiteX29" fmla="*/ 27876 w 190500"/>
              <a:gd name="connsiteY29" fmla="*/ 90727 h 152400"/>
              <a:gd name="connsiteX30" fmla="*/ 24842 w 190500"/>
              <a:gd name="connsiteY30" fmla="*/ 96740 h 152400"/>
              <a:gd name="connsiteX31" fmla="*/ 29450 w 190500"/>
              <a:gd name="connsiteY31" fmla="*/ 110734 h 152400"/>
              <a:gd name="connsiteX32" fmla="*/ 47544 w 190500"/>
              <a:gd name="connsiteY32" fmla="*/ 123825 h 152400"/>
              <a:gd name="connsiteX33" fmla="*/ 66675 w 190500"/>
              <a:gd name="connsiteY33" fmla="*/ 133350 h 152400"/>
              <a:gd name="connsiteX34" fmla="*/ 30977 w 190500"/>
              <a:gd name="connsiteY34" fmla="*/ 152400 h 152400"/>
              <a:gd name="connsiteX35" fmla="*/ 30944 w 190500"/>
              <a:gd name="connsiteY35" fmla="*/ 152400 h 152400"/>
              <a:gd name="connsiteX36" fmla="*/ 7123 w 190500"/>
              <a:gd name="connsiteY36" fmla="*/ 109538 h 152400"/>
              <a:gd name="connsiteX37" fmla="*/ 47625 w 190500"/>
              <a:gd name="connsiteY37" fmla="*/ 66675 h 152400"/>
              <a:gd name="connsiteX38" fmla="*/ 142876 w 190500"/>
              <a:gd name="connsiteY38" fmla="*/ 0 h 152400"/>
              <a:gd name="connsiteX39" fmla="*/ 171451 w 190500"/>
              <a:gd name="connsiteY39" fmla="*/ 28575 h 152400"/>
              <a:gd name="connsiteX40" fmla="*/ 142876 w 190500"/>
              <a:gd name="connsiteY40" fmla="*/ 57150 h 152400"/>
              <a:gd name="connsiteX41" fmla="*/ 114301 w 190500"/>
              <a:gd name="connsiteY41" fmla="*/ 28575 h 152400"/>
              <a:gd name="connsiteX42" fmla="*/ 142876 w 190500"/>
              <a:gd name="connsiteY42" fmla="*/ 0 h 152400"/>
              <a:gd name="connsiteX43" fmla="*/ 47626 w 190500"/>
              <a:gd name="connsiteY43" fmla="*/ 0 h 152400"/>
              <a:gd name="connsiteX44" fmla="*/ 76201 w 190500"/>
              <a:gd name="connsiteY44" fmla="*/ 28575 h 152400"/>
              <a:gd name="connsiteX45" fmla="*/ 47626 w 190500"/>
              <a:gd name="connsiteY45" fmla="*/ 57150 h 152400"/>
              <a:gd name="connsiteX46" fmla="*/ 19051 w 190500"/>
              <a:gd name="connsiteY46" fmla="*/ 28575 h 152400"/>
              <a:gd name="connsiteX47" fmla="*/ 47626 w 190500"/>
              <a:gd name="connsiteY47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90500" h="152400">
                <a:moveTo>
                  <a:pt x="142876" y="66675"/>
                </a:moveTo>
                <a:cubicBezTo>
                  <a:pt x="166697" y="66675"/>
                  <a:pt x="171467" y="66675"/>
                  <a:pt x="183377" y="109538"/>
                </a:cubicBezTo>
                <a:cubicBezTo>
                  <a:pt x="195288" y="152400"/>
                  <a:pt x="195287" y="152400"/>
                  <a:pt x="159557" y="152400"/>
                </a:cubicBezTo>
                <a:lnTo>
                  <a:pt x="159524" y="152400"/>
                </a:lnTo>
                <a:cubicBezTo>
                  <a:pt x="123826" y="152400"/>
                  <a:pt x="123826" y="152400"/>
                  <a:pt x="123826" y="133350"/>
                </a:cubicBezTo>
                <a:cubicBezTo>
                  <a:pt x="123864" y="123825"/>
                  <a:pt x="129110" y="123825"/>
                  <a:pt x="142957" y="123825"/>
                </a:cubicBezTo>
                <a:cubicBezTo>
                  <a:pt x="151182" y="123825"/>
                  <a:pt x="158478" y="118546"/>
                  <a:pt x="161051" y="110734"/>
                </a:cubicBezTo>
                <a:lnTo>
                  <a:pt x="165659" y="96740"/>
                </a:lnTo>
                <a:cubicBezTo>
                  <a:pt x="166482" y="94241"/>
                  <a:pt x="165124" y="91550"/>
                  <a:pt x="162625" y="90727"/>
                </a:cubicBezTo>
                <a:cubicBezTo>
                  <a:pt x="160127" y="89904"/>
                  <a:pt x="157434" y="91262"/>
                  <a:pt x="156612" y="93760"/>
                </a:cubicBezTo>
                <a:lnTo>
                  <a:pt x="152004" y="107754"/>
                </a:lnTo>
                <a:cubicBezTo>
                  <a:pt x="150717" y="111661"/>
                  <a:pt x="147069" y="114300"/>
                  <a:pt x="142957" y="114300"/>
                </a:cubicBezTo>
                <a:lnTo>
                  <a:pt x="114301" y="114300"/>
                </a:lnTo>
                <a:cubicBezTo>
                  <a:pt x="109040" y="114300"/>
                  <a:pt x="104776" y="110036"/>
                  <a:pt x="104776" y="104775"/>
                </a:cubicBezTo>
                <a:cubicBezTo>
                  <a:pt x="104776" y="99514"/>
                  <a:pt x="109040" y="95250"/>
                  <a:pt x="114301" y="95250"/>
                </a:cubicBezTo>
                <a:lnTo>
                  <a:pt x="123864" y="95250"/>
                </a:lnTo>
                <a:cubicBezTo>
                  <a:pt x="123898" y="91637"/>
                  <a:pt x="123961" y="88482"/>
                  <a:pt x="124079" y="85725"/>
                </a:cubicBezTo>
                <a:cubicBezTo>
                  <a:pt x="124501" y="75862"/>
                  <a:pt x="125628" y="71106"/>
                  <a:pt x="128634" y="68811"/>
                </a:cubicBezTo>
                <a:cubicBezTo>
                  <a:pt x="131434" y="66675"/>
                  <a:pt x="135865" y="66675"/>
                  <a:pt x="142876" y="66675"/>
                </a:cubicBezTo>
                <a:close/>
                <a:moveTo>
                  <a:pt x="47625" y="66675"/>
                </a:moveTo>
                <a:cubicBezTo>
                  <a:pt x="54636" y="66675"/>
                  <a:pt x="59067" y="66675"/>
                  <a:pt x="61867" y="68811"/>
                </a:cubicBezTo>
                <a:cubicBezTo>
                  <a:pt x="64873" y="71106"/>
                  <a:pt x="66000" y="75862"/>
                  <a:pt x="66422" y="85725"/>
                </a:cubicBezTo>
                <a:cubicBezTo>
                  <a:pt x="66540" y="88482"/>
                  <a:pt x="66603" y="91637"/>
                  <a:pt x="66637" y="95250"/>
                </a:cubicBezTo>
                <a:lnTo>
                  <a:pt x="76200" y="95250"/>
                </a:lnTo>
                <a:cubicBezTo>
                  <a:pt x="81461" y="95250"/>
                  <a:pt x="85725" y="99514"/>
                  <a:pt x="85725" y="104775"/>
                </a:cubicBezTo>
                <a:cubicBezTo>
                  <a:pt x="85725" y="110036"/>
                  <a:pt x="81461" y="114300"/>
                  <a:pt x="76200" y="114300"/>
                </a:cubicBezTo>
                <a:lnTo>
                  <a:pt x="47544" y="114300"/>
                </a:lnTo>
                <a:cubicBezTo>
                  <a:pt x="43432" y="114300"/>
                  <a:pt x="39784" y="111661"/>
                  <a:pt x="38497" y="107754"/>
                </a:cubicBezTo>
                <a:lnTo>
                  <a:pt x="33889" y="93760"/>
                </a:lnTo>
                <a:cubicBezTo>
                  <a:pt x="33067" y="91262"/>
                  <a:pt x="30374" y="89904"/>
                  <a:pt x="27876" y="90727"/>
                </a:cubicBezTo>
                <a:cubicBezTo>
                  <a:pt x="25378" y="91550"/>
                  <a:pt x="24020" y="94241"/>
                  <a:pt x="24842" y="96740"/>
                </a:cubicBezTo>
                <a:lnTo>
                  <a:pt x="29450" y="110734"/>
                </a:lnTo>
                <a:cubicBezTo>
                  <a:pt x="32023" y="118546"/>
                  <a:pt x="39319" y="123825"/>
                  <a:pt x="47544" y="123825"/>
                </a:cubicBezTo>
                <a:cubicBezTo>
                  <a:pt x="61391" y="123825"/>
                  <a:pt x="66637" y="123825"/>
                  <a:pt x="66675" y="133350"/>
                </a:cubicBezTo>
                <a:cubicBezTo>
                  <a:pt x="66675" y="152400"/>
                  <a:pt x="66675" y="152400"/>
                  <a:pt x="30977" y="152400"/>
                </a:cubicBezTo>
                <a:lnTo>
                  <a:pt x="30944" y="152400"/>
                </a:lnTo>
                <a:cubicBezTo>
                  <a:pt x="-4787" y="152400"/>
                  <a:pt x="-4787" y="152400"/>
                  <a:pt x="7123" y="109538"/>
                </a:cubicBezTo>
                <a:cubicBezTo>
                  <a:pt x="19034" y="66675"/>
                  <a:pt x="23804" y="66675"/>
                  <a:pt x="47625" y="66675"/>
                </a:cubicBezTo>
                <a:close/>
                <a:moveTo>
                  <a:pt x="142876" y="0"/>
                </a:moveTo>
                <a:cubicBezTo>
                  <a:pt x="158658" y="0"/>
                  <a:pt x="171451" y="12794"/>
                  <a:pt x="171451" y="28575"/>
                </a:cubicBezTo>
                <a:cubicBezTo>
                  <a:pt x="171451" y="44356"/>
                  <a:pt x="158658" y="57150"/>
                  <a:pt x="142876" y="57150"/>
                </a:cubicBezTo>
                <a:cubicBezTo>
                  <a:pt x="127094" y="57150"/>
                  <a:pt x="114301" y="44356"/>
                  <a:pt x="114301" y="28575"/>
                </a:cubicBezTo>
                <a:cubicBezTo>
                  <a:pt x="114301" y="12794"/>
                  <a:pt x="127094" y="0"/>
                  <a:pt x="142876" y="0"/>
                </a:cubicBezTo>
                <a:close/>
                <a:moveTo>
                  <a:pt x="47626" y="0"/>
                </a:moveTo>
                <a:cubicBezTo>
                  <a:pt x="63407" y="0"/>
                  <a:pt x="76201" y="12794"/>
                  <a:pt x="76201" y="28575"/>
                </a:cubicBezTo>
                <a:cubicBezTo>
                  <a:pt x="76201" y="44356"/>
                  <a:pt x="63407" y="57150"/>
                  <a:pt x="47626" y="57150"/>
                </a:cubicBezTo>
                <a:cubicBezTo>
                  <a:pt x="31845" y="57150"/>
                  <a:pt x="19051" y="44356"/>
                  <a:pt x="19051" y="28575"/>
                </a:cubicBezTo>
                <a:cubicBezTo>
                  <a:pt x="19051" y="12794"/>
                  <a:pt x="31845" y="0"/>
                  <a:pt x="47626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20EF3-9B89-F7EC-AAFF-E78FBB7CFF32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Promotion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1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8CC421-1AE5-C4C6-D025-7FD3EB85498B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1170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Удовлетворенность малого бизнеса уровнем поставок бизнес-приложений на основе Цепочки Создания Ценности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D30A0-D314-7B46-A302-405FDDD52499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12517-81EF-5C49-CC59-4C46A77D66DE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12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0CB1B41-A310-1647-0C9F-3AA9E1D0BD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5DEFB28-E7A2-45EA-A9E9-308FE830E80C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Исследование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EBFD9A3C-FBDA-142F-6129-86944552ACB7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0C056722-A1B2-22CF-5E31-3E4DE756D3CA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2E15E4-57AC-F344-3239-A939E88B8283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Value Chain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76A9E48-9F37-1FB0-1141-6D7C16C80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9001" y="893398"/>
            <a:ext cx="4314825" cy="27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5" name="Скругленный прямоугольник 41">
            <a:extLst>
              <a:ext uri="{FF2B5EF4-FFF2-40B4-BE49-F238E27FC236}">
                <a16:creationId xmlns:a16="http://schemas.microsoft.com/office/drawing/2014/main" id="{DD2F6EA0-8413-580E-0EB3-28040F7367F2}"/>
              </a:ext>
            </a:extLst>
          </p:cNvPr>
          <p:cNvSpPr/>
          <p:nvPr/>
        </p:nvSpPr>
        <p:spPr>
          <a:xfrm>
            <a:off x="334963" y="5021580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7. </a:t>
            </a:r>
            <a:r>
              <a:rPr lang="en-US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HR</a:t>
            </a:r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-департамент</a:t>
            </a:r>
          </a:p>
        </p:txBody>
      </p:sp>
      <p:sp>
        <p:nvSpPr>
          <p:cNvPr id="1076" name="Скругленный прямоугольник 44">
            <a:extLst>
              <a:ext uri="{FF2B5EF4-FFF2-40B4-BE49-F238E27FC236}">
                <a16:creationId xmlns:a16="http://schemas.microsoft.com/office/drawing/2014/main" id="{CF350C30-2E1F-D65D-0DAE-6A57C7266807}"/>
              </a:ext>
            </a:extLst>
          </p:cNvPr>
          <p:cNvSpPr/>
          <p:nvPr/>
        </p:nvSpPr>
        <p:spPr>
          <a:xfrm>
            <a:off x="3259615" y="5021580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8. Развитие технологий</a:t>
            </a:r>
          </a:p>
        </p:txBody>
      </p:sp>
      <p:sp>
        <p:nvSpPr>
          <p:cNvPr id="1077" name="Скругленный прямоугольник 47">
            <a:extLst>
              <a:ext uri="{FF2B5EF4-FFF2-40B4-BE49-F238E27FC236}">
                <a16:creationId xmlns:a16="http://schemas.microsoft.com/office/drawing/2014/main" id="{CDA11146-4FB3-2726-86ED-AD9475942A74}"/>
              </a:ext>
            </a:extLst>
          </p:cNvPr>
          <p:cNvSpPr/>
          <p:nvPr/>
        </p:nvSpPr>
        <p:spPr>
          <a:xfrm>
            <a:off x="6184266" y="5021580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9. Материально техническое обеспечение</a:t>
            </a:r>
          </a:p>
        </p:txBody>
      </p:sp>
      <p:sp>
        <p:nvSpPr>
          <p:cNvPr id="1078" name="Скругленный прямоугольник 56">
            <a:extLst>
              <a:ext uri="{FF2B5EF4-FFF2-40B4-BE49-F238E27FC236}">
                <a16:creationId xmlns:a16="http://schemas.microsoft.com/office/drawing/2014/main" id="{05A1A119-ADD9-5C07-B2ED-55CF2F0AA932}"/>
              </a:ext>
            </a:extLst>
          </p:cNvPr>
          <p:cNvSpPr/>
          <p:nvPr/>
        </p:nvSpPr>
        <p:spPr>
          <a:xfrm>
            <a:off x="334963" y="33931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4. Маркетинг и продажи</a:t>
            </a:r>
          </a:p>
        </p:txBody>
      </p:sp>
      <p:sp>
        <p:nvSpPr>
          <p:cNvPr id="1079" name="Скругленный прямоугольник 59">
            <a:extLst>
              <a:ext uri="{FF2B5EF4-FFF2-40B4-BE49-F238E27FC236}">
                <a16:creationId xmlns:a16="http://schemas.microsoft.com/office/drawing/2014/main" id="{814C6B0C-E74D-B72D-E29D-959FBE1F96B2}"/>
              </a:ext>
            </a:extLst>
          </p:cNvPr>
          <p:cNvSpPr/>
          <p:nvPr/>
        </p:nvSpPr>
        <p:spPr>
          <a:xfrm>
            <a:off x="334963" y="17929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indent="-228600">
              <a:buAutoNum type="arabicPeriod"/>
            </a:pPr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Внутренняя логистика</a:t>
            </a:r>
          </a:p>
        </p:txBody>
      </p:sp>
      <p:sp>
        <p:nvSpPr>
          <p:cNvPr id="1080" name="Скругленный прямоугольник 62">
            <a:extLst>
              <a:ext uri="{FF2B5EF4-FFF2-40B4-BE49-F238E27FC236}">
                <a16:creationId xmlns:a16="http://schemas.microsoft.com/office/drawing/2014/main" id="{EC879711-3110-AD6E-1081-1B7B86FCB546}"/>
              </a:ext>
            </a:extLst>
          </p:cNvPr>
          <p:cNvSpPr/>
          <p:nvPr/>
        </p:nvSpPr>
        <p:spPr>
          <a:xfrm>
            <a:off x="3259615" y="33931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5. Сервис</a:t>
            </a:r>
          </a:p>
        </p:txBody>
      </p:sp>
      <p:sp>
        <p:nvSpPr>
          <p:cNvPr id="1081" name="Скругленный прямоугольник 63">
            <a:extLst>
              <a:ext uri="{FF2B5EF4-FFF2-40B4-BE49-F238E27FC236}">
                <a16:creationId xmlns:a16="http://schemas.microsoft.com/office/drawing/2014/main" id="{9E304416-9C89-A7D6-DED3-559ACE6D2AC3}"/>
              </a:ext>
            </a:extLst>
          </p:cNvPr>
          <p:cNvSpPr/>
          <p:nvPr/>
        </p:nvSpPr>
        <p:spPr>
          <a:xfrm>
            <a:off x="3259615" y="17929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2. Производство</a:t>
            </a:r>
          </a:p>
        </p:txBody>
      </p:sp>
      <p:sp>
        <p:nvSpPr>
          <p:cNvPr id="1082" name="Скругленный прямоугольник 64">
            <a:extLst>
              <a:ext uri="{FF2B5EF4-FFF2-40B4-BE49-F238E27FC236}">
                <a16:creationId xmlns:a16="http://schemas.microsoft.com/office/drawing/2014/main" id="{6B3809F0-D179-B55E-5F73-99EDDF2D371A}"/>
              </a:ext>
            </a:extLst>
          </p:cNvPr>
          <p:cNvSpPr/>
          <p:nvPr/>
        </p:nvSpPr>
        <p:spPr>
          <a:xfrm>
            <a:off x="6183314" y="33931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6. Организация управления</a:t>
            </a:r>
          </a:p>
        </p:txBody>
      </p:sp>
      <p:sp>
        <p:nvSpPr>
          <p:cNvPr id="1083" name="Скругленный прямоугольник 65">
            <a:extLst>
              <a:ext uri="{FF2B5EF4-FFF2-40B4-BE49-F238E27FC236}">
                <a16:creationId xmlns:a16="http://schemas.microsoft.com/office/drawing/2014/main" id="{BACAA16B-1F60-F58C-FE5C-0CA6066F703D}"/>
              </a:ext>
            </a:extLst>
          </p:cNvPr>
          <p:cNvSpPr/>
          <p:nvPr/>
        </p:nvSpPr>
        <p:spPr>
          <a:xfrm>
            <a:off x="6183314" y="1792922"/>
            <a:ext cx="2378076" cy="1323658"/>
          </a:xfrm>
          <a:prstGeom prst="roundRect">
            <a:avLst>
              <a:gd name="adj" fmla="val 8889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3. Внешняя логистика</a:t>
            </a:r>
          </a:p>
        </p:txBody>
      </p:sp>
      <p:cxnSp>
        <p:nvCxnSpPr>
          <p:cNvPr id="1084" name="Прямая со стрелкой 10">
            <a:extLst>
              <a:ext uri="{FF2B5EF4-FFF2-40B4-BE49-F238E27FC236}">
                <a16:creationId xmlns:a16="http://schemas.microsoft.com/office/drawing/2014/main" id="{FE4EF796-6D9F-088C-3314-C92622FCB155}"/>
              </a:ext>
            </a:extLst>
          </p:cNvPr>
          <p:cNvCxnSpPr>
            <a:stCxn id="1079" idx="3"/>
            <a:endCxn id="1081" idx="1"/>
          </p:cNvCxnSpPr>
          <p:nvPr/>
        </p:nvCxnSpPr>
        <p:spPr>
          <a:xfrm>
            <a:off x="2713039" y="2454751"/>
            <a:ext cx="546576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Прямая со стрелкой 14">
            <a:extLst>
              <a:ext uri="{FF2B5EF4-FFF2-40B4-BE49-F238E27FC236}">
                <a16:creationId xmlns:a16="http://schemas.microsoft.com/office/drawing/2014/main" id="{900182C4-454A-07A7-396F-1DA1069686B7}"/>
              </a:ext>
            </a:extLst>
          </p:cNvPr>
          <p:cNvCxnSpPr>
            <a:stCxn id="1081" idx="3"/>
            <a:endCxn id="1083" idx="1"/>
          </p:cNvCxnSpPr>
          <p:nvPr/>
        </p:nvCxnSpPr>
        <p:spPr>
          <a:xfrm>
            <a:off x="5637691" y="2454751"/>
            <a:ext cx="545623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Соединительная линия уступом 16">
            <a:extLst>
              <a:ext uri="{FF2B5EF4-FFF2-40B4-BE49-F238E27FC236}">
                <a16:creationId xmlns:a16="http://schemas.microsoft.com/office/drawing/2014/main" id="{BF25CDFA-E412-DD5F-C56F-293913CCAE9E}"/>
              </a:ext>
            </a:extLst>
          </p:cNvPr>
          <p:cNvCxnSpPr>
            <a:stCxn id="1083" idx="3"/>
            <a:endCxn id="1078" idx="0"/>
          </p:cNvCxnSpPr>
          <p:nvPr/>
        </p:nvCxnSpPr>
        <p:spPr>
          <a:xfrm flipH="1">
            <a:off x="1524001" y="2454751"/>
            <a:ext cx="7037389" cy="938371"/>
          </a:xfrm>
          <a:prstGeom prst="bentConnector4">
            <a:avLst>
              <a:gd name="adj1" fmla="val -3248"/>
              <a:gd name="adj2" fmla="val 82666"/>
            </a:avLst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Прямая со стрелкой 18">
            <a:extLst>
              <a:ext uri="{FF2B5EF4-FFF2-40B4-BE49-F238E27FC236}">
                <a16:creationId xmlns:a16="http://schemas.microsoft.com/office/drawing/2014/main" id="{4892B231-CE4D-E2B0-EE14-B59C3DDA6B0D}"/>
              </a:ext>
            </a:extLst>
          </p:cNvPr>
          <p:cNvCxnSpPr>
            <a:stCxn id="1078" idx="3"/>
            <a:endCxn id="1080" idx="1"/>
          </p:cNvCxnSpPr>
          <p:nvPr/>
        </p:nvCxnSpPr>
        <p:spPr>
          <a:xfrm>
            <a:off x="2713039" y="4054951"/>
            <a:ext cx="546576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8" name="Прямая со стрелкой 20">
            <a:extLst>
              <a:ext uri="{FF2B5EF4-FFF2-40B4-BE49-F238E27FC236}">
                <a16:creationId xmlns:a16="http://schemas.microsoft.com/office/drawing/2014/main" id="{11F2FBF9-5DD9-EF00-6AE6-D91897862C62}"/>
              </a:ext>
            </a:extLst>
          </p:cNvPr>
          <p:cNvCxnSpPr>
            <a:stCxn id="1080" idx="3"/>
            <a:endCxn id="1082" idx="1"/>
          </p:cNvCxnSpPr>
          <p:nvPr/>
        </p:nvCxnSpPr>
        <p:spPr>
          <a:xfrm>
            <a:off x="5637691" y="4054951"/>
            <a:ext cx="545623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Прямая со стрелкой 22">
            <a:extLst>
              <a:ext uri="{FF2B5EF4-FFF2-40B4-BE49-F238E27FC236}">
                <a16:creationId xmlns:a16="http://schemas.microsoft.com/office/drawing/2014/main" id="{01133699-E3D2-1A86-3179-FB76A829B4BE}"/>
              </a:ext>
            </a:extLst>
          </p:cNvPr>
          <p:cNvCxnSpPr>
            <a:stCxn id="1075" idx="3"/>
            <a:endCxn id="1076" idx="1"/>
          </p:cNvCxnSpPr>
          <p:nvPr/>
        </p:nvCxnSpPr>
        <p:spPr>
          <a:xfrm>
            <a:off x="2713039" y="5683409"/>
            <a:ext cx="546576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0" name="Прямая со стрелкой 24">
            <a:extLst>
              <a:ext uri="{FF2B5EF4-FFF2-40B4-BE49-F238E27FC236}">
                <a16:creationId xmlns:a16="http://schemas.microsoft.com/office/drawing/2014/main" id="{BDACE8F1-BC51-1467-E8FB-20F40B535979}"/>
              </a:ext>
            </a:extLst>
          </p:cNvPr>
          <p:cNvCxnSpPr>
            <a:stCxn id="1076" idx="3"/>
            <a:endCxn id="1077" idx="1"/>
          </p:cNvCxnSpPr>
          <p:nvPr/>
        </p:nvCxnSpPr>
        <p:spPr>
          <a:xfrm>
            <a:off x="5637691" y="5683409"/>
            <a:ext cx="546575" cy="0"/>
          </a:xfrm>
          <a:prstGeom prst="straightConnector1">
            <a:avLst/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Соединительная линия уступом 26">
            <a:extLst>
              <a:ext uri="{FF2B5EF4-FFF2-40B4-BE49-F238E27FC236}">
                <a16:creationId xmlns:a16="http://schemas.microsoft.com/office/drawing/2014/main" id="{E47F020B-5A24-43F7-E2B3-887673B0E73D}"/>
              </a:ext>
            </a:extLst>
          </p:cNvPr>
          <p:cNvCxnSpPr>
            <a:stCxn id="1082" idx="3"/>
            <a:endCxn id="1075" idx="0"/>
          </p:cNvCxnSpPr>
          <p:nvPr/>
        </p:nvCxnSpPr>
        <p:spPr>
          <a:xfrm flipH="1">
            <a:off x="1524001" y="4054951"/>
            <a:ext cx="7037389" cy="966629"/>
          </a:xfrm>
          <a:prstGeom prst="bentConnector4">
            <a:avLst>
              <a:gd name="adj1" fmla="val -3248"/>
              <a:gd name="adj2" fmla="val 82973"/>
            </a:avLst>
          </a:prstGeom>
          <a:ln w="12700">
            <a:solidFill>
              <a:srgbClr val="FF003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Скругленный прямоугольник 83">
            <a:extLst>
              <a:ext uri="{FF2B5EF4-FFF2-40B4-BE49-F238E27FC236}">
                <a16:creationId xmlns:a16="http://schemas.microsoft.com/office/drawing/2014/main" id="{A7004C30-1446-90BF-CD0F-D4A2609DE0D6}"/>
              </a:ext>
            </a:extLst>
          </p:cNvPr>
          <p:cNvSpPr/>
          <p:nvPr/>
        </p:nvSpPr>
        <p:spPr>
          <a:xfrm>
            <a:off x="8987434" y="987038"/>
            <a:ext cx="2869603" cy="5322925"/>
          </a:xfrm>
          <a:prstGeom prst="roundRect">
            <a:avLst>
              <a:gd name="adj" fmla="val 4721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00" dirty="0">
              <a:solidFill>
                <a:srgbClr val="333F48"/>
              </a:solidFill>
              <a:latin typeface="+mj-lt"/>
            </a:endParaRPr>
          </a:p>
        </p:txBody>
      </p:sp>
      <p:sp>
        <p:nvSpPr>
          <p:cNvPr id="1093" name="Скругленный прямоугольник 84">
            <a:extLst>
              <a:ext uri="{FF2B5EF4-FFF2-40B4-BE49-F238E27FC236}">
                <a16:creationId xmlns:a16="http://schemas.microsoft.com/office/drawing/2014/main" id="{0DF16982-EF9B-7C89-200E-A0DC8936AFC9}"/>
              </a:ext>
            </a:extLst>
          </p:cNvPr>
          <p:cNvSpPr/>
          <p:nvPr/>
        </p:nvSpPr>
        <p:spPr>
          <a:xfrm>
            <a:off x="381001" y="219456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4" name="Скругленный прямоугольник 85">
            <a:extLst>
              <a:ext uri="{FF2B5EF4-FFF2-40B4-BE49-F238E27FC236}">
                <a16:creationId xmlns:a16="http://schemas.microsoft.com/office/drawing/2014/main" id="{C972E449-9C1E-CE50-F9EC-399A90DC3213}"/>
              </a:ext>
            </a:extLst>
          </p:cNvPr>
          <p:cNvSpPr/>
          <p:nvPr/>
        </p:nvSpPr>
        <p:spPr>
          <a:xfrm>
            <a:off x="6229352" y="219456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5" name="Скругленный прямоугольник 86">
            <a:extLst>
              <a:ext uri="{FF2B5EF4-FFF2-40B4-BE49-F238E27FC236}">
                <a16:creationId xmlns:a16="http://schemas.microsoft.com/office/drawing/2014/main" id="{23709E59-3A2D-1145-8DA8-9BB287583B49}"/>
              </a:ext>
            </a:extLst>
          </p:cNvPr>
          <p:cNvSpPr/>
          <p:nvPr/>
        </p:nvSpPr>
        <p:spPr>
          <a:xfrm>
            <a:off x="3305653" y="219456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6" name="Скругленный прямоугольник 87">
            <a:extLst>
              <a:ext uri="{FF2B5EF4-FFF2-40B4-BE49-F238E27FC236}">
                <a16:creationId xmlns:a16="http://schemas.microsoft.com/office/drawing/2014/main" id="{194656E5-62A1-6BF8-C95B-95093A581272}"/>
              </a:ext>
            </a:extLst>
          </p:cNvPr>
          <p:cNvSpPr/>
          <p:nvPr/>
        </p:nvSpPr>
        <p:spPr>
          <a:xfrm>
            <a:off x="381001" y="380705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7" name="Скругленный прямоугольник 88">
            <a:extLst>
              <a:ext uri="{FF2B5EF4-FFF2-40B4-BE49-F238E27FC236}">
                <a16:creationId xmlns:a16="http://schemas.microsoft.com/office/drawing/2014/main" id="{26930900-2D47-2D09-CD13-2887B4A8EBD1}"/>
              </a:ext>
            </a:extLst>
          </p:cNvPr>
          <p:cNvSpPr/>
          <p:nvPr/>
        </p:nvSpPr>
        <p:spPr>
          <a:xfrm>
            <a:off x="6229352" y="380705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8" name="Скругленный прямоугольник 89">
            <a:extLst>
              <a:ext uri="{FF2B5EF4-FFF2-40B4-BE49-F238E27FC236}">
                <a16:creationId xmlns:a16="http://schemas.microsoft.com/office/drawing/2014/main" id="{A4373570-E7A0-177D-8FA7-7E594E96BCB0}"/>
              </a:ext>
            </a:extLst>
          </p:cNvPr>
          <p:cNvSpPr/>
          <p:nvPr/>
        </p:nvSpPr>
        <p:spPr>
          <a:xfrm>
            <a:off x="3305653" y="3807057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099" name="Скругленный прямоугольник 90">
            <a:extLst>
              <a:ext uri="{FF2B5EF4-FFF2-40B4-BE49-F238E27FC236}">
                <a16:creationId xmlns:a16="http://schemas.microsoft.com/office/drawing/2014/main" id="{7B0F4ACD-152F-C2B7-A74B-79E01573ACCE}"/>
              </a:ext>
            </a:extLst>
          </p:cNvPr>
          <p:cNvSpPr/>
          <p:nvPr/>
        </p:nvSpPr>
        <p:spPr>
          <a:xfrm>
            <a:off x="381001" y="5435022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100" name="Скругленный прямоугольник 91">
            <a:extLst>
              <a:ext uri="{FF2B5EF4-FFF2-40B4-BE49-F238E27FC236}">
                <a16:creationId xmlns:a16="http://schemas.microsoft.com/office/drawing/2014/main" id="{D63FD2C9-EE89-D534-9FFB-9CAACADD3D92}"/>
              </a:ext>
            </a:extLst>
          </p:cNvPr>
          <p:cNvSpPr/>
          <p:nvPr/>
        </p:nvSpPr>
        <p:spPr>
          <a:xfrm>
            <a:off x="6229352" y="5435022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300"/>
              </a:spcBef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101" name="Скругленный прямоугольник 92">
            <a:extLst>
              <a:ext uri="{FF2B5EF4-FFF2-40B4-BE49-F238E27FC236}">
                <a16:creationId xmlns:a16="http://schemas.microsoft.com/office/drawing/2014/main" id="{2382E5D8-A353-5645-30F7-45759D237305}"/>
              </a:ext>
            </a:extLst>
          </p:cNvPr>
          <p:cNvSpPr/>
          <p:nvPr/>
        </p:nvSpPr>
        <p:spPr>
          <a:xfrm>
            <a:off x="3305653" y="5435022"/>
            <a:ext cx="2286000" cy="874941"/>
          </a:xfrm>
          <a:prstGeom prst="roundRect">
            <a:avLst>
              <a:gd name="adj" fmla="val 114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ru-RU" sz="800" dirty="0">
              <a:solidFill>
                <a:srgbClr val="333F48"/>
              </a:solidFill>
            </a:endParaRPr>
          </a:p>
        </p:txBody>
      </p:sp>
      <p:sp>
        <p:nvSpPr>
          <p:cNvPr id="1121" name="Овал 129">
            <a:extLst>
              <a:ext uri="{FF2B5EF4-FFF2-40B4-BE49-F238E27FC236}">
                <a16:creationId xmlns:a16="http://schemas.microsoft.com/office/drawing/2014/main" id="{BFE603C0-D9C1-FE6C-CA58-E0F1D34AD11E}"/>
              </a:ext>
            </a:extLst>
          </p:cNvPr>
          <p:cNvSpPr/>
          <p:nvPr/>
        </p:nvSpPr>
        <p:spPr>
          <a:xfrm>
            <a:off x="4006063" y="1389979"/>
            <a:ext cx="234931" cy="234931"/>
          </a:xfrm>
          <a:prstGeom prst="ellipse">
            <a:avLst/>
          </a:prstGeom>
          <a:solidFill>
            <a:srgbClr val="FF0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C6698391-487C-1727-CBAD-D790B2A447E4}"/>
              </a:ext>
            </a:extLst>
          </p:cNvPr>
          <p:cNvSpPr txBox="1"/>
          <p:nvPr/>
        </p:nvSpPr>
        <p:spPr>
          <a:xfrm>
            <a:off x="4307808" y="1377629"/>
            <a:ext cx="1701007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ru-RU" sz="9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есть решение в МТС</a:t>
            </a:r>
          </a:p>
        </p:txBody>
      </p:sp>
      <p:sp>
        <p:nvSpPr>
          <p:cNvPr id="1126" name="TextBox 1125">
            <a:extLst>
              <a:ext uri="{FF2B5EF4-FFF2-40B4-BE49-F238E27FC236}">
                <a16:creationId xmlns:a16="http://schemas.microsoft.com/office/drawing/2014/main" id="{E0B5F7B9-0037-C913-4489-5627103BE721}"/>
              </a:ext>
            </a:extLst>
          </p:cNvPr>
          <p:cNvSpPr txBox="1"/>
          <p:nvPr/>
        </p:nvSpPr>
        <p:spPr>
          <a:xfrm>
            <a:off x="9121140" y="1305440"/>
            <a:ext cx="2575371" cy="43088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Текст</a:t>
            </a:r>
            <a:br>
              <a:rPr lang="ru-RU" sz="1000" dirty="0"/>
            </a:br>
            <a:endParaRPr lang="ru-RU" sz="1000" dirty="0"/>
          </a:p>
        </p:txBody>
      </p:sp>
      <p:sp>
        <p:nvSpPr>
          <p:cNvPr id="1127" name="Скругленный прямоугольник 136">
            <a:extLst>
              <a:ext uri="{FF2B5EF4-FFF2-40B4-BE49-F238E27FC236}">
                <a16:creationId xmlns:a16="http://schemas.microsoft.com/office/drawing/2014/main" id="{C820EDA4-43AC-D9F3-7340-B4D4700AB2A0}"/>
              </a:ext>
            </a:extLst>
          </p:cNvPr>
          <p:cNvSpPr/>
          <p:nvPr/>
        </p:nvSpPr>
        <p:spPr>
          <a:xfrm>
            <a:off x="334963" y="1405474"/>
            <a:ext cx="465053" cy="180646"/>
          </a:xfrm>
          <a:prstGeom prst="roundRect">
            <a:avLst>
              <a:gd name="adj" fmla="val 31386"/>
            </a:avLst>
          </a:prstGeom>
          <a:solidFill>
            <a:srgbClr val="FF003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1000" dirty="0">
              <a:solidFill>
                <a:srgbClr val="333F48"/>
              </a:solidFill>
              <a:latin typeface="+mj-lt"/>
            </a:endParaRPr>
          </a:p>
        </p:txBody>
      </p:sp>
      <p:sp>
        <p:nvSpPr>
          <p:cNvPr id="1128" name="TextBox 1127">
            <a:extLst>
              <a:ext uri="{FF2B5EF4-FFF2-40B4-BE49-F238E27FC236}">
                <a16:creationId xmlns:a16="http://schemas.microsoft.com/office/drawing/2014/main" id="{88446CD7-BCFA-CBC6-9328-D03F8449C942}"/>
              </a:ext>
            </a:extLst>
          </p:cNvPr>
          <p:cNvSpPr txBox="1"/>
          <p:nvPr/>
        </p:nvSpPr>
        <p:spPr>
          <a:xfrm>
            <a:off x="810854" y="1287774"/>
            <a:ext cx="1383545" cy="32842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ru-RU"/>
            </a:defPPr>
            <a:lvl1pPr>
              <a:defRPr sz="1000"/>
            </a:lvl1pPr>
          </a:lstStyle>
          <a:p>
            <a:pPr>
              <a:lnSpc>
                <a:spcPct val="200000"/>
              </a:lnSpc>
            </a:pPr>
            <a:r>
              <a:rPr lang="ru-RU" sz="9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этап процесса</a:t>
            </a:r>
            <a:endParaRPr lang="ru-RU" sz="8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129" name="Скругленный прямоугольник 139">
            <a:extLst>
              <a:ext uri="{FF2B5EF4-FFF2-40B4-BE49-F238E27FC236}">
                <a16:creationId xmlns:a16="http://schemas.microsoft.com/office/drawing/2014/main" id="{737521E6-5B36-79E6-54D3-3076F9AD0B7E}"/>
              </a:ext>
            </a:extLst>
          </p:cNvPr>
          <p:cNvSpPr/>
          <p:nvPr/>
        </p:nvSpPr>
        <p:spPr>
          <a:xfrm>
            <a:off x="2097299" y="1397781"/>
            <a:ext cx="465053" cy="180646"/>
          </a:xfrm>
          <a:prstGeom prst="roundRect">
            <a:avLst>
              <a:gd name="adj" fmla="val 3138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ru-RU" sz="1000" dirty="0">
              <a:solidFill>
                <a:srgbClr val="333F48"/>
              </a:solidFill>
              <a:latin typeface="+mj-lt"/>
            </a:endParaRPr>
          </a:p>
        </p:txBody>
      </p:sp>
      <p:sp>
        <p:nvSpPr>
          <p:cNvPr id="1130" name="TextBox 1129">
            <a:extLst>
              <a:ext uri="{FF2B5EF4-FFF2-40B4-BE49-F238E27FC236}">
                <a16:creationId xmlns:a16="http://schemas.microsoft.com/office/drawing/2014/main" id="{6770B64A-05F5-1962-8B56-627B81F7BA24}"/>
              </a:ext>
            </a:extLst>
          </p:cNvPr>
          <p:cNvSpPr txBox="1"/>
          <p:nvPr/>
        </p:nvSpPr>
        <p:spPr>
          <a:xfrm>
            <a:off x="2611679" y="1287774"/>
            <a:ext cx="2454518" cy="328423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ru-RU"/>
            </a:defPPr>
            <a:lvl1pPr>
              <a:defRPr sz="1000"/>
            </a:lvl1pPr>
          </a:lstStyle>
          <a:p>
            <a:pPr>
              <a:lnSpc>
                <a:spcPct val="200000"/>
              </a:lnSpc>
            </a:pPr>
            <a:r>
              <a:rPr lang="ru-RU" sz="9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функции на этапе</a:t>
            </a:r>
          </a:p>
        </p:txBody>
      </p:sp>
      <p:sp>
        <p:nvSpPr>
          <p:cNvPr id="1134" name="TextBox 1133">
            <a:extLst>
              <a:ext uri="{FF2B5EF4-FFF2-40B4-BE49-F238E27FC236}">
                <a16:creationId xmlns:a16="http://schemas.microsoft.com/office/drawing/2014/main" id="{76A6317F-A345-CBB8-D047-B4678B26C71D}"/>
              </a:ext>
            </a:extLst>
          </p:cNvPr>
          <p:cNvSpPr txBox="1"/>
          <p:nvPr/>
        </p:nvSpPr>
        <p:spPr>
          <a:xfrm>
            <a:off x="6343169" y="1382720"/>
            <a:ext cx="2003599" cy="230832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r>
              <a:rPr lang="ru-RU" sz="9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есть решение в на рынке</a:t>
            </a:r>
          </a:p>
        </p:txBody>
      </p:sp>
      <p:sp>
        <p:nvSpPr>
          <p:cNvPr id="1135" name="TextBox 1134">
            <a:extLst>
              <a:ext uri="{FF2B5EF4-FFF2-40B4-BE49-F238E27FC236}">
                <a16:creationId xmlns:a16="http://schemas.microsoft.com/office/drawing/2014/main" id="{40998F6B-A307-FFFF-1628-E8D49684F92A}"/>
              </a:ext>
            </a:extLst>
          </p:cNvPr>
          <p:cNvSpPr txBox="1"/>
          <p:nvPr/>
        </p:nvSpPr>
        <p:spPr>
          <a:xfrm>
            <a:off x="9007874" y="990600"/>
            <a:ext cx="2600325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Описание решений</a:t>
            </a:r>
          </a:p>
        </p:txBody>
      </p:sp>
      <p:sp>
        <p:nvSpPr>
          <p:cNvPr id="1159" name="Прямоугольник 1158">
            <a:extLst>
              <a:ext uri="{FF2B5EF4-FFF2-40B4-BE49-F238E27FC236}">
                <a16:creationId xmlns:a16="http://schemas.microsoft.com/office/drawing/2014/main" id="{8748DC0D-58B6-285B-B96C-BC3CD7E9D723}"/>
              </a:ext>
            </a:extLst>
          </p:cNvPr>
          <p:cNvSpPr/>
          <p:nvPr/>
        </p:nvSpPr>
        <p:spPr>
          <a:xfrm>
            <a:off x="334963" y="909968"/>
            <a:ext cx="8607386" cy="361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Обобщенные процессы малого бизнеса 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1160" name="Прямая соединительная линия 1159">
            <a:extLst>
              <a:ext uri="{FF2B5EF4-FFF2-40B4-BE49-F238E27FC236}">
                <a16:creationId xmlns:a16="http://schemas.microsoft.com/office/drawing/2014/main" id="{9DAE327E-D6DD-FF74-55DF-D182222A73AB}"/>
              </a:ext>
            </a:extLst>
          </p:cNvPr>
          <p:cNvCxnSpPr>
            <a:cxnSpLocks/>
          </p:cNvCxnSpPr>
          <p:nvPr/>
        </p:nvCxnSpPr>
        <p:spPr>
          <a:xfrm>
            <a:off x="334963" y="1275448"/>
            <a:ext cx="847375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2" name="Овал 129">
            <a:extLst>
              <a:ext uri="{FF2B5EF4-FFF2-40B4-BE49-F238E27FC236}">
                <a16:creationId xmlns:a16="http://schemas.microsoft.com/office/drawing/2014/main" id="{77163755-1202-580B-4B05-8A639275C9FD}"/>
              </a:ext>
            </a:extLst>
          </p:cNvPr>
          <p:cNvSpPr/>
          <p:nvPr/>
        </p:nvSpPr>
        <p:spPr>
          <a:xfrm>
            <a:off x="6070550" y="1419754"/>
            <a:ext cx="199490" cy="199490"/>
          </a:xfrm>
          <a:prstGeom prst="ellipse">
            <a:avLst/>
          </a:prstGeom>
          <a:solidFill>
            <a:srgbClr val="A6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63" name="Прямая соединительная линия 1162">
            <a:extLst>
              <a:ext uri="{FF2B5EF4-FFF2-40B4-BE49-F238E27FC236}">
                <a16:creationId xmlns:a16="http://schemas.microsoft.com/office/drawing/2014/main" id="{66959178-D582-3B99-0DBB-4B812EB4C798}"/>
              </a:ext>
            </a:extLst>
          </p:cNvPr>
          <p:cNvCxnSpPr>
            <a:cxnSpLocks/>
          </p:cNvCxnSpPr>
          <p:nvPr/>
        </p:nvCxnSpPr>
        <p:spPr>
          <a:xfrm>
            <a:off x="9006271" y="1271605"/>
            <a:ext cx="27172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1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2307BDE-541B-069D-DFE0-4BCEE4762E95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4C88273-D3F9-044B-D2E5-EEB9B032656C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2843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BPM-Notation </a:t>
            </a:r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созданного 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37E27-8001-87E7-569C-E4E6004A0453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C6EBC1-38D0-E96D-0ADB-6B8026AB5864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13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09050-0FB2-626B-9408-3D76D046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3A912A-ABA1-D024-27C7-F185349F93AA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Моделирование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E05D64E-F67C-8218-0B5F-BDE6E7A16520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5D55591-F730-4984-CCD3-7B3D7076C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2479"/>
          <a:stretch/>
        </p:blipFill>
        <p:spPr>
          <a:xfrm>
            <a:off x="334962" y="1329753"/>
            <a:ext cx="5761037" cy="1262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EB0A77-05EC-1FBA-1187-92644290BB1A}"/>
              </a:ext>
            </a:extLst>
          </p:cNvPr>
          <p:cNvSpPr txBox="1"/>
          <p:nvPr/>
        </p:nvSpPr>
        <p:spPr>
          <a:xfrm>
            <a:off x="334963" y="1014512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1. Регистрация/Авторизация 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(Customer </a:t>
            </a:r>
            <a:r>
              <a:rPr lang="ru-RU" sz="1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Enrollment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): 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01EC344-8391-ADB1-AE46-B674DB12CF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214" y="1352500"/>
            <a:ext cx="6184933" cy="533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20143D-EE98-01A6-AC87-31FC21DD4F3F}"/>
              </a:ext>
            </a:extLst>
          </p:cNvPr>
          <p:cNvSpPr txBox="1"/>
          <p:nvPr/>
        </p:nvSpPr>
        <p:spPr>
          <a:xfrm>
            <a:off x="6157278" y="1014512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2. 	Получение баллов </a:t>
            </a:r>
            <a:r>
              <a:rPr lang="en-US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(Points Accrual)</a:t>
            </a:r>
            <a:r>
              <a:rPr lang="ru-RU" sz="1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: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DC7476-B15A-B6E3-45BB-82C87BD8D2FF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B P M N</a:t>
            </a:r>
            <a:r>
              <a:rPr lang="ru-RU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 — 1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E43D8C-6ED2-1D45-EC8E-2B96A1719A92}"/>
              </a:ext>
            </a:extLst>
          </p:cNvPr>
          <p:cNvSpPr txBox="1"/>
          <p:nvPr/>
        </p:nvSpPr>
        <p:spPr>
          <a:xfrm>
            <a:off x="325064" y="2733586"/>
            <a:ext cx="5770935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1.1 Старт: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 инициирует процесс регистрации.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1.2 Получение данных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 предоставляет личные данные (ФИО,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телефон) через форму регистрации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1.3 Проверка данных: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проверяет введенные данные (формат, уникальность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1.4 Создание аккаунта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создает новую запись в таблице "Клиенты" с предоставленными данными.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1.5 Начисление приветственных бонусов (Опционально):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Если настроено, система начисляет приветственные бонусы.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1.6 Добавление записи о бонусах: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добавляет запись в таблицу "Бонусы" о начисленных приветственных бонусах.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1.7 Отправка подтверждения: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отправляет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/SMS клиенту с подтверждением регистрации и информацией о программе лояльности.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1.8 Конец: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Процесс регистрации завершен.</a:t>
            </a:r>
            <a:endParaRPr lang="ru-RU" sz="14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51D4C-1918-F25A-F438-FC64305C99A6}"/>
              </a:ext>
            </a:extLst>
          </p:cNvPr>
          <p:cNvSpPr txBox="1"/>
          <p:nvPr/>
        </p:nvSpPr>
        <p:spPr>
          <a:xfrm>
            <a:off x="6096000" y="2729066"/>
            <a:ext cx="5761037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2.1 Старт: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 совершает покупку.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2.2 Идентификация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 идентифицируется в системе (карта лояльности, номер телефона,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2.3 Получение суммы покупки: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получает сумму покупки.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2.4 Расчет бонусов: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рассчитывает количество бонусов для начисления на основе правил начисления (процент от суммы, фиксированные бонусы).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2.5 Обновление общей суммы покупок: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Обновляется общая сумма покупок клиента в таблице "Клиенты".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2.6 Начисление бонусов: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добавляет запись в таблицу "Бонусы" о начисленных бонусах.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2.7 Уведомление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отправляет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/SMS клиенту об начисленных бонусах.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2.8 Конец: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Процесс начисления бонусов завершен.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64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2307BDE-541B-069D-DFE0-4BCEE4762E95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4C88273-D3F9-044B-D2E5-EEB9B032656C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2843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BPM-Notation </a:t>
            </a:r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созданного 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37E27-8001-87E7-569C-E4E6004A0453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C6EBC1-38D0-E96D-0ADB-6B8026AB5864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14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09050-0FB2-626B-9408-3D76D046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3A912A-ABA1-D024-27C7-F185349F93AA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Моделирование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E05D64E-F67C-8218-0B5F-BDE6E7A16520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B949926-1278-B063-A5A3-14DFAAE3B747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B P M N</a:t>
            </a:r>
            <a:r>
              <a:rPr lang="ru-RU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 — 2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3F64F79-CD6D-B34A-1DD9-1197EF9DE5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r="16519"/>
          <a:stretch/>
        </p:blipFill>
        <p:spPr>
          <a:xfrm>
            <a:off x="334962" y="1491116"/>
            <a:ext cx="5757453" cy="10345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390009C-1E68-BD4F-C867-BF81EDF40D28}"/>
              </a:ext>
            </a:extLst>
          </p:cNvPr>
          <p:cNvSpPr txBox="1"/>
          <p:nvPr/>
        </p:nvSpPr>
        <p:spPr>
          <a:xfrm>
            <a:off x="334963" y="1047955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3. 	Списание баллов 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(</a:t>
            </a:r>
            <a:r>
              <a:rPr lang="ru-RU" sz="1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Points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 </a:t>
            </a:r>
            <a:r>
              <a:rPr lang="ru-RU" sz="1400" b="1" i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Redemption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): 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A579C07-123B-27FC-1AC6-BD80C6C35F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2415" y="1396856"/>
            <a:ext cx="5757454" cy="6089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85D1D0-714C-5B05-1FB7-22BD1F9FC41D}"/>
              </a:ext>
            </a:extLst>
          </p:cNvPr>
          <p:cNvSpPr txBox="1"/>
          <p:nvPr/>
        </p:nvSpPr>
        <p:spPr>
          <a:xfrm>
            <a:off x="6096000" y="1047955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4. 	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RFM-</a:t>
            </a:r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анализ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3F404A-9CF7-FFA9-B229-BDD0C1828E33}"/>
              </a:ext>
            </a:extLst>
          </p:cNvPr>
          <p:cNvSpPr txBox="1"/>
          <p:nvPr/>
        </p:nvSpPr>
        <p:spPr>
          <a:xfrm>
            <a:off x="334962" y="2709963"/>
            <a:ext cx="5764625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3.1 Старт: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Клиент хочет использовать бонусы для оплаты покупки.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3.2 Идентификация клиента: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Клиент идентифицируется в системе.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3.3 Получение суммы списания: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Клиент указывает количество бонусов для списания.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3.4 Проверка баланса: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Система проверяет, достаточно ли бонусов на балансе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3.5 Списание бонусов: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Система списывает бонусы с баланса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3.6 Добавление записи о списании: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Система добавляет запись в таблицу "Бонусы" о списанных бонусах.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3.7 Уменьшение суммы покупки: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Сумма покупки уменьшается на эквивалент списанных бонусов.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3.8 Уведомление клиента: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Система отправляет </a:t>
            </a:r>
            <a:r>
              <a:rPr lang="ru-RU" sz="1200" i="0" dirty="0" err="1"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/SMS клиенту об списанных бонусах.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3.9 Конец: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Процесс списания бонусов завершен.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B1814-6EBE-B493-BE6E-F5D544603085}"/>
              </a:ext>
            </a:extLst>
          </p:cNvPr>
          <p:cNvSpPr txBox="1"/>
          <p:nvPr/>
        </p:nvSpPr>
        <p:spPr>
          <a:xfrm>
            <a:off x="6085244" y="2709962"/>
            <a:ext cx="5764625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4.1 Старт: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Периодический запуск процесса RFM-анализа (раз в неделю, раз в месяц).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4.2 Извлечение данных: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извлекает данные о клиентах и их покупках (дата последней покупки, количество покупок, общая сумма покупок) из таблиц "Клиенты" и "Заказы".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4.3 Расчет RFM-показателей: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рассчитывает показатели </a:t>
            </a:r>
            <a:r>
              <a:rPr lang="ru-RU" sz="12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Recency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Frequency, </a:t>
            </a:r>
            <a:r>
              <a:rPr lang="ru-RU" sz="12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Monetary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для каждого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4.4 Сегментация клиентов: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сегментирует клиентов на группы (например, "VIP", "Лояльные", "Спящие") на основе RFM-показателей.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4.5 Обновление данных о сегментах: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обновляет информацию о сегменте в таблице "Клиенты".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4.6 Конец: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Процесс RFM-анализа завершен.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131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D2307BDE-541B-069D-DFE0-4BCEE4762E95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4C88273-D3F9-044B-D2E5-EEB9B032656C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2843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BPM-Notation </a:t>
            </a:r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созданного приложения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037E27-8001-87E7-569C-E4E6004A0453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1C6EBC1-38D0-E96D-0ADB-6B8026AB5864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15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7909050-0FB2-626B-9408-3D76D0464C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33A912A-ABA1-D024-27C7-F185349F93AA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Моделирование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E05D64E-F67C-8218-0B5F-BDE6E7A16520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BE4934-450E-6C73-3140-6330C62D2CA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962" y="1455253"/>
            <a:ext cx="6120921" cy="5322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0FA344A-F9BA-24C9-8D85-E7B24115A0E2}"/>
              </a:ext>
            </a:extLst>
          </p:cNvPr>
          <p:cNvSpPr txBox="1"/>
          <p:nvPr/>
        </p:nvSpPr>
        <p:spPr>
          <a:xfrm>
            <a:off x="334963" y="1030023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5. 	Применение акций </a:t>
            </a:r>
            <a:r>
              <a:rPr lang="en-US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(Promotion Application)</a:t>
            </a:r>
            <a:r>
              <a:rPr lang="ru-RU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:</a:t>
            </a:r>
            <a:endParaRPr lang="ru-RU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900EC7D5-3B69-C448-C966-6005974668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09445" y="1430917"/>
            <a:ext cx="5747593" cy="11987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3CB2481-B11D-5439-895F-6C9F6263D4D4}"/>
              </a:ext>
            </a:extLst>
          </p:cNvPr>
          <p:cNvSpPr txBox="1"/>
          <p:nvPr/>
        </p:nvSpPr>
        <p:spPr>
          <a:xfrm>
            <a:off x="6096001" y="1030023"/>
            <a:ext cx="5761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6. 	Обновление статуса </a:t>
            </a:r>
            <a:r>
              <a:rPr lang="en-US" sz="14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(Loyalty Level Update):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B7931C-3A27-B107-8D0C-86F3492D6FDE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B P M N</a:t>
            </a:r>
            <a:r>
              <a:rPr lang="ru-RU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 — 3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865CA0-AFA4-36D7-CDCA-15F2C4819F96}"/>
              </a:ext>
            </a:extLst>
          </p:cNvPr>
          <p:cNvSpPr txBox="1"/>
          <p:nvPr/>
        </p:nvSpPr>
        <p:spPr>
          <a:xfrm>
            <a:off x="334963" y="2654047"/>
            <a:ext cx="577448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5.1 Старт: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 оформляет заказ.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5.2 Идентификация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идентифицирует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5.3 Получение RFM сегмента и уровня лояльности: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получает данные о RFM сегменте и уровне лояльности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5.4 Поиск подходящих акций: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ищет акции, соответствующие RFM сегменту и уровню лояльности клиента (фильтрация акций из таблицы "Акции и скидки").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5.5 Применение акции: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Если найдена подходящая акция, система применяет ее к заказу.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5.6 Уведомление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уведомляет клиента о примененной акции (в интерфейсе приложения или по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/SMS).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5.7 Конец: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Процесс применения акции завершен.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D4B2D7-FF69-ACAB-C318-59A39C5E4D9A}"/>
              </a:ext>
            </a:extLst>
          </p:cNvPr>
          <p:cNvSpPr txBox="1"/>
          <p:nvPr/>
        </p:nvSpPr>
        <p:spPr>
          <a:xfrm>
            <a:off x="6109445" y="2631937"/>
            <a:ext cx="5747592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6.1 Старт: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Триггер - изменение общей суммы покупок клиента.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6.2 Получение общей суммы покупок: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получает общую сумму покупок клиента из таблицы "Клиенты".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6.3 Проверка соответствия уровням: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проверяет, соответствует ли сумма покупок новому уровню лояльности (сравнение с пороговыми значениями из таблицы "Уровни лояльности").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6.4 Обновление уровня лояльности: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Если клиент переходит на новый уровень, система обновляет уровень лояльности в таблице "Клиенты".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6.5 Уведомление клиента: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Система отправляет </a:t>
            </a:r>
            <a:r>
              <a:rPr lang="ru-RU" sz="1200" b="0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/SMS клиенту о повышении уровня лояльности и новых преимуществах. </a:t>
            </a:r>
          </a:p>
          <a:p>
            <a:pPr>
              <a:spcBef>
                <a:spcPts val="600"/>
              </a:spcBef>
            </a:pPr>
            <a:r>
              <a:rPr lang="ru-RU" sz="1200" b="1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6.6 Конец: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Процесс обновления уровня лояльности завершен.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906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1DECEED5-2557-5ECF-5DC3-033029D34120}"/>
              </a:ext>
            </a:extLst>
          </p:cNvPr>
          <p:cNvCxnSpPr>
            <a:cxnSpLocks/>
          </p:cNvCxnSpPr>
          <p:nvPr/>
        </p:nvCxnSpPr>
        <p:spPr>
          <a:xfrm>
            <a:off x="337584" y="1269951"/>
            <a:ext cx="3460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3AF2B0-EC66-7215-5B27-54CFC2434D07}"/>
              </a:ext>
            </a:extLst>
          </p:cNvPr>
          <p:cNvSpPr/>
          <p:nvPr/>
        </p:nvSpPr>
        <p:spPr>
          <a:xfrm>
            <a:off x="334963" y="917089"/>
            <a:ext cx="3460492" cy="35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Источники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C8E02A-4EBD-38C0-4882-E41381CC8C16}"/>
              </a:ext>
            </a:extLst>
          </p:cNvPr>
          <p:cNvSpPr txBox="1"/>
          <p:nvPr/>
        </p:nvSpPr>
        <p:spPr>
          <a:xfrm>
            <a:off x="344332" y="1269951"/>
            <a:ext cx="3441754" cy="256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РОССТАТ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Федеральная Налоговая Служба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Корпоративная информация МТС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Интервью с экспертами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Материалы конкурентов</a:t>
            </a:r>
            <a:endParaRPr lang="en-US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SBAR - Sberbank Business Analytical Research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139A3A8D-51A1-8B8C-0203-DBFD75BF96DC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A331722-ED32-5DFB-7566-EFB630FEEC09}"/>
              </a:ext>
            </a:extLst>
          </p:cNvPr>
          <p:cNvSpPr txBox="1">
            <a:spLocks/>
          </p:cNvSpPr>
          <p:nvPr/>
        </p:nvSpPr>
        <p:spPr>
          <a:xfrm>
            <a:off x="228600" y="260351"/>
            <a:ext cx="11628438" cy="647699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Дополнительная информация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6746D-2832-6A42-C0DD-648E39A5319B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Addendum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8D6DB72-009A-C6A8-ACB9-2A726D737F97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16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5A62AB9-B98F-F48F-11F4-097701AE56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0426C8-96F6-F13D-EE5A-069F352B537D}"/>
              </a:ext>
            </a:extLst>
          </p:cNvPr>
          <p:cNvSpPr txBox="1"/>
          <p:nvPr/>
        </p:nvSpPr>
        <p:spPr>
          <a:xfrm>
            <a:off x="2611679" y="0"/>
            <a:ext cx="216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0">
                      <a:srgbClr val="FF0032">
                        <a:lumMod val="42000"/>
                      </a:srgbClr>
                    </a:gs>
                    <a:gs pos="100000">
                      <a:schemeClr val="tx1"/>
                    </a:gs>
                  </a:gsLst>
                  <a:lin ang="2700000" scaled="0"/>
                </a:gradFill>
                <a:latin typeface="Magneto" panose="04030805050802020D02" pitchFamily="82" charset="0"/>
              </a:rPr>
              <a:t>Links</a:t>
            </a:r>
            <a:endParaRPr lang="ru-RU" sz="1400" dirty="0">
              <a:gradFill>
                <a:gsLst>
                  <a:gs pos="0">
                    <a:srgbClr val="FF0032">
                      <a:lumMod val="42000"/>
                    </a:srgbClr>
                  </a:gs>
                  <a:gs pos="100000">
                    <a:schemeClr val="tx1"/>
                  </a:gs>
                </a:gsLst>
                <a:lin ang="2700000" scaled="0"/>
              </a:gradFill>
              <a:latin typeface="Bebas Neue Cyrillic" panose="02000506000000020004" pitchFamily="2" charset="0"/>
            </a:endParaRPr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7A6C723-411D-9B8F-F620-9BF07F3A88CA}"/>
              </a:ext>
            </a:extLst>
          </p:cNvPr>
          <p:cNvCxnSpPr>
            <a:cxnSpLocks/>
          </p:cNvCxnSpPr>
          <p:nvPr/>
        </p:nvCxnSpPr>
        <p:spPr>
          <a:xfrm>
            <a:off x="6098621" y="1269951"/>
            <a:ext cx="3460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61AE916-983E-BAAE-707D-9F4FE1DF6F21}"/>
              </a:ext>
            </a:extLst>
          </p:cNvPr>
          <p:cNvSpPr/>
          <p:nvPr/>
        </p:nvSpPr>
        <p:spPr>
          <a:xfrm>
            <a:off x="6096000" y="917089"/>
            <a:ext cx="3460492" cy="35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Расширенный анализ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56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08032-94E0-F391-C7D3-6D1050EC5BD0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Программа Лояльности — консолидация текущего спроса, простоты реализации и масштабируемости, с текущим функционалом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639640A-A79C-9595-D0CA-8E557345E5AB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Моделирование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80324ECE-0A21-9F89-F329-7C1939EEFAAB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C259D53-93C8-8816-6886-9795EFFE1401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2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E8BAE-36D1-EC39-8522-9FDCCADC1532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Executive Summary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4EBCEB6E-55CA-8DE0-4CE6-45EFA80A2749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BC1972-517D-8B2B-16CB-24AE685D70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C7F3CD44-9C3D-1C0D-22D8-E4A31D7AD05B}"/>
              </a:ext>
            </a:extLst>
          </p:cNvPr>
          <p:cNvCxnSpPr>
            <a:cxnSpLocks/>
          </p:cNvCxnSpPr>
          <p:nvPr/>
        </p:nvCxnSpPr>
        <p:spPr>
          <a:xfrm>
            <a:off x="3216925" y="1277957"/>
            <a:ext cx="0" cy="5229509"/>
          </a:xfrm>
          <a:prstGeom prst="line">
            <a:avLst/>
          </a:prstGeom>
          <a:ln>
            <a:solidFill>
              <a:srgbClr val="FF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02434F1-98F4-97CE-3B1B-71574CE20472}"/>
              </a:ext>
            </a:extLst>
          </p:cNvPr>
          <p:cNvCxnSpPr>
            <a:cxnSpLocks/>
          </p:cNvCxnSpPr>
          <p:nvPr/>
        </p:nvCxnSpPr>
        <p:spPr>
          <a:xfrm>
            <a:off x="6096000" y="1277957"/>
            <a:ext cx="0" cy="5229509"/>
          </a:xfrm>
          <a:prstGeom prst="line">
            <a:avLst/>
          </a:prstGeom>
          <a:ln>
            <a:solidFill>
              <a:srgbClr val="FF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CFECD24A-1292-5D63-754B-61665B28BD45}"/>
              </a:ext>
            </a:extLst>
          </p:cNvPr>
          <p:cNvCxnSpPr>
            <a:cxnSpLocks/>
          </p:cNvCxnSpPr>
          <p:nvPr/>
        </p:nvCxnSpPr>
        <p:spPr>
          <a:xfrm>
            <a:off x="8980583" y="1277957"/>
            <a:ext cx="0" cy="5229509"/>
          </a:xfrm>
          <a:prstGeom prst="line">
            <a:avLst/>
          </a:prstGeom>
          <a:ln>
            <a:solidFill>
              <a:srgbClr val="FF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5EC9AAA4-6AAF-705D-AF2A-0BBE2B611C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5156145"/>
              </p:ext>
            </p:extLst>
          </p:nvPr>
        </p:nvGraphicFramePr>
        <p:xfrm>
          <a:off x="288274" y="1727783"/>
          <a:ext cx="2923141" cy="1715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000F141B-EE26-6AF3-0C62-4BDF16085DFC}"/>
              </a:ext>
            </a:extLst>
          </p:cNvPr>
          <p:cNvCxnSpPr>
            <a:cxnSpLocks/>
          </p:cNvCxnSpPr>
          <p:nvPr/>
        </p:nvCxnSpPr>
        <p:spPr>
          <a:xfrm>
            <a:off x="337585" y="1267970"/>
            <a:ext cx="2873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BFB29EF0-8862-BBE1-EA2F-3CFD86D53486}"/>
              </a:ext>
            </a:extLst>
          </p:cNvPr>
          <p:cNvSpPr/>
          <p:nvPr/>
        </p:nvSpPr>
        <p:spPr>
          <a:xfrm>
            <a:off x="334964" y="899478"/>
            <a:ext cx="2876454" cy="36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Спрос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BB990121-EA74-A9F9-D558-128A3C735E0E}"/>
              </a:ext>
            </a:extLst>
          </p:cNvPr>
          <p:cNvCxnSpPr>
            <a:cxnSpLocks/>
          </p:cNvCxnSpPr>
          <p:nvPr/>
        </p:nvCxnSpPr>
        <p:spPr>
          <a:xfrm>
            <a:off x="3222167" y="1267162"/>
            <a:ext cx="2873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E7A3400-D942-D860-5660-7C3E5A9E3045}"/>
              </a:ext>
            </a:extLst>
          </p:cNvPr>
          <p:cNvSpPr/>
          <p:nvPr/>
        </p:nvSpPr>
        <p:spPr>
          <a:xfrm>
            <a:off x="3219546" y="898670"/>
            <a:ext cx="2876454" cy="36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Реализация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589743B-6E81-C012-B6D9-A170687A6A2A}"/>
              </a:ext>
            </a:extLst>
          </p:cNvPr>
          <p:cNvCxnSpPr>
            <a:cxnSpLocks/>
          </p:cNvCxnSpPr>
          <p:nvPr/>
        </p:nvCxnSpPr>
        <p:spPr>
          <a:xfrm>
            <a:off x="6098620" y="1267162"/>
            <a:ext cx="2873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B8D60974-AE71-8F26-1FB6-2A9AFA4E303C}"/>
              </a:ext>
            </a:extLst>
          </p:cNvPr>
          <p:cNvSpPr/>
          <p:nvPr/>
        </p:nvSpPr>
        <p:spPr>
          <a:xfrm>
            <a:off x="6095999" y="898670"/>
            <a:ext cx="2876454" cy="36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Масштабируемость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BA71A43D-8E55-B0CB-42C6-E7FBA060330C}"/>
              </a:ext>
            </a:extLst>
          </p:cNvPr>
          <p:cNvCxnSpPr>
            <a:cxnSpLocks/>
          </p:cNvCxnSpPr>
          <p:nvPr/>
        </p:nvCxnSpPr>
        <p:spPr>
          <a:xfrm>
            <a:off x="8991332" y="1267162"/>
            <a:ext cx="28738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8FF36978-1627-37D5-1BFF-7129B26F7B54}"/>
              </a:ext>
            </a:extLst>
          </p:cNvPr>
          <p:cNvSpPr/>
          <p:nvPr/>
        </p:nvSpPr>
        <p:spPr>
          <a:xfrm>
            <a:off x="8988711" y="898670"/>
            <a:ext cx="2876454" cy="36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Функционал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B809F2-2B09-5769-2EE4-7FBD89E65671}"/>
              </a:ext>
            </a:extLst>
          </p:cNvPr>
          <p:cNvSpPr txBox="1"/>
          <p:nvPr/>
        </p:nvSpPr>
        <p:spPr>
          <a:xfrm>
            <a:off x="6090491" y="1244560"/>
            <a:ext cx="289822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МТС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 — экосистема цифровых сервисов и один из крупнейших в России телеком-операторов.</a:t>
            </a:r>
          </a:p>
          <a:p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В активах компании более 15 инновационных направлений —</a:t>
            </a:r>
            <a:endParaRPr lang="en-US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400+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 цифровых продуктов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180,4 млрд</a:t>
            </a:r>
            <a:r>
              <a:rPr lang="en-US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r>
              <a:rPr lang="ru-RU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руб.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выручки за 3</a:t>
            </a:r>
            <a:r>
              <a:rPr lang="en-US" sz="1200" dirty="0">
                <a:latin typeface="MTS Wide" panose="020B0306020102020303" pitchFamily="34" charset="0"/>
                <a:ea typeface="MTS Wide" panose="020B0306020102020303" pitchFamily="34" charset="0"/>
              </a:rPr>
              <a:t>Q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2024 </a:t>
            </a:r>
            <a:endParaRPr lang="en-US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60 тысяч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сотрудников </a:t>
            </a:r>
            <a:endParaRPr lang="en-US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16,8 млн</a:t>
            </a:r>
            <a:r>
              <a:rPr lang="en-US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r>
              <a:rPr lang="ru-RU" sz="1200" b="1" dirty="0"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экосистемных клиентов</a:t>
            </a:r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50750B72-97F8-BE9B-E00F-60D90633AD82}"/>
              </a:ext>
            </a:extLst>
          </p:cNvPr>
          <p:cNvSpPr/>
          <p:nvPr/>
        </p:nvSpPr>
        <p:spPr>
          <a:xfrm>
            <a:off x="6150703" y="2232098"/>
            <a:ext cx="146997" cy="146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1</a:t>
            </a:r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id="{7F867DE3-D9B5-AD2D-3C36-D73DF2897EB5}"/>
              </a:ext>
            </a:extLst>
          </p:cNvPr>
          <p:cNvSpPr/>
          <p:nvPr/>
        </p:nvSpPr>
        <p:spPr>
          <a:xfrm>
            <a:off x="6145103" y="2440410"/>
            <a:ext cx="146997" cy="146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2</a:t>
            </a:r>
            <a:endParaRPr lang="ru-RU" sz="1200" dirty="0">
              <a:solidFill>
                <a:srgbClr val="FF0032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C04F272B-D6A1-3465-4426-4EACB68B2F2E}"/>
              </a:ext>
            </a:extLst>
          </p:cNvPr>
          <p:cNvSpPr/>
          <p:nvPr/>
        </p:nvSpPr>
        <p:spPr>
          <a:xfrm>
            <a:off x="6145103" y="2772400"/>
            <a:ext cx="146997" cy="146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3</a:t>
            </a:r>
            <a:endParaRPr lang="ru-RU" sz="1200" dirty="0">
              <a:solidFill>
                <a:srgbClr val="FF0032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B3643B53-9BED-241F-58F9-154865095D46}"/>
              </a:ext>
            </a:extLst>
          </p:cNvPr>
          <p:cNvSpPr/>
          <p:nvPr/>
        </p:nvSpPr>
        <p:spPr>
          <a:xfrm>
            <a:off x="6145103" y="2971538"/>
            <a:ext cx="146997" cy="14699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0032"/>
                </a:solidFill>
                <a:latin typeface="MTS Extended Black" panose="020B0306020102020303" pitchFamily="34" charset="0"/>
                <a:ea typeface="MTS Extended Black" panose="020B0306020102020303" pitchFamily="34" charset="0"/>
              </a:rPr>
              <a:t>4</a:t>
            </a:r>
            <a:endParaRPr lang="ru-RU" sz="1200" dirty="0">
              <a:solidFill>
                <a:srgbClr val="FF0032"/>
              </a:solidFill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F723B1B-184F-73CD-B37F-DEB15A8564C0}"/>
              </a:ext>
            </a:extLst>
          </p:cNvPr>
          <p:cNvSpPr/>
          <p:nvPr/>
        </p:nvSpPr>
        <p:spPr>
          <a:xfrm>
            <a:off x="332343" y="1282907"/>
            <a:ext cx="2884580" cy="368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Клиентопоток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BD89C2F-A082-BB05-63EC-9F5976FC49D2}"/>
              </a:ext>
            </a:extLst>
          </p:cNvPr>
          <p:cNvSpPr/>
          <p:nvPr/>
        </p:nvSpPr>
        <p:spPr>
          <a:xfrm rot="5400000">
            <a:off x="2287582" y="2565505"/>
            <a:ext cx="1739439" cy="2016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тыс. пользователей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9622BF-334E-1166-928F-4DE68D702011}"/>
              </a:ext>
            </a:extLst>
          </p:cNvPr>
          <p:cNvSpPr txBox="1"/>
          <p:nvPr/>
        </p:nvSpPr>
        <p:spPr>
          <a:xfrm>
            <a:off x="8980579" y="1296361"/>
            <a:ext cx="28764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Текущая реализация приложения позволяет реализовать программы лояльности для микропредприятий и самозанятых</a:t>
            </a:r>
            <a:r>
              <a:rPr lang="en-US" sz="1200" dirty="0">
                <a:latin typeface="MTS Wide" panose="020B0306020102020303" pitchFamily="34" charset="0"/>
                <a:ea typeface="MTS Wide" panose="020B0306020102020303" pitchFamily="34" charset="0"/>
              </a:rPr>
              <a:t>: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DFB185-3C04-5B0D-7A6A-734A91A225D2}"/>
              </a:ext>
            </a:extLst>
          </p:cNvPr>
          <p:cNvSpPr txBox="1"/>
          <p:nvPr/>
        </p:nvSpPr>
        <p:spPr>
          <a:xfrm>
            <a:off x="8988711" y="2496690"/>
            <a:ext cx="28599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Табличный вариант представления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Функционал Базы Данных</a:t>
            </a:r>
          </a:p>
        </p:txBody>
      </p:sp>
      <p:sp>
        <p:nvSpPr>
          <p:cNvPr id="50" name="Стрелка: вниз 49">
            <a:extLst>
              <a:ext uri="{FF2B5EF4-FFF2-40B4-BE49-F238E27FC236}">
                <a16:creationId xmlns:a16="http://schemas.microsoft.com/office/drawing/2014/main" id="{62D9E165-2C71-6647-6F0D-8D83340E1EC4}"/>
              </a:ext>
            </a:extLst>
          </p:cNvPr>
          <p:cNvSpPr/>
          <p:nvPr/>
        </p:nvSpPr>
        <p:spPr>
          <a:xfrm>
            <a:off x="880126" y="3443536"/>
            <a:ext cx="1739439" cy="201608"/>
          </a:xfrm>
          <a:prstGeom prst="downArrow">
            <a:avLst>
              <a:gd name="adj1" fmla="val 22199"/>
              <a:gd name="adj2" fmla="val 61522"/>
            </a:avLst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Стрелка: вниз 50">
            <a:extLst>
              <a:ext uri="{FF2B5EF4-FFF2-40B4-BE49-F238E27FC236}">
                <a16:creationId xmlns:a16="http://schemas.microsoft.com/office/drawing/2014/main" id="{93C36F45-C5FB-DB7B-7F10-4B79B3072EC7}"/>
              </a:ext>
            </a:extLst>
          </p:cNvPr>
          <p:cNvSpPr/>
          <p:nvPr/>
        </p:nvSpPr>
        <p:spPr>
          <a:xfrm>
            <a:off x="3788053" y="3443536"/>
            <a:ext cx="1739439" cy="201608"/>
          </a:xfrm>
          <a:prstGeom prst="downArrow">
            <a:avLst>
              <a:gd name="adj1" fmla="val 22199"/>
              <a:gd name="adj2" fmla="val 61522"/>
            </a:avLst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Стрелка: вниз 51">
            <a:extLst>
              <a:ext uri="{FF2B5EF4-FFF2-40B4-BE49-F238E27FC236}">
                <a16:creationId xmlns:a16="http://schemas.microsoft.com/office/drawing/2014/main" id="{5F919E6A-71F6-FC68-D20A-65A396C60A8E}"/>
              </a:ext>
            </a:extLst>
          </p:cNvPr>
          <p:cNvSpPr/>
          <p:nvPr/>
        </p:nvSpPr>
        <p:spPr>
          <a:xfrm>
            <a:off x="6667127" y="3443536"/>
            <a:ext cx="1739439" cy="201608"/>
          </a:xfrm>
          <a:prstGeom prst="downArrow">
            <a:avLst>
              <a:gd name="adj1" fmla="val 22199"/>
              <a:gd name="adj2" fmla="val 61522"/>
            </a:avLst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Стрелка: вниз 52">
            <a:extLst>
              <a:ext uri="{FF2B5EF4-FFF2-40B4-BE49-F238E27FC236}">
                <a16:creationId xmlns:a16="http://schemas.microsoft.com/office/drawing/2014/main" id="{48444DFE-F504-8536-C24B-FA2231AED838}"/>
              </a:ext>
            </a:extLst>
          </p:cNvPr>
          <p:cNvSpPr/>
          <p:nvPr/>
        </p:nvSpPr>
        <p:spPr>
          <a:xfrm>
            <a:off x="9572435" y="3427768"/>
            <a:ext cx="1739439" cy="201608"/>
          </a:xfrm>
          <a:prstGeom prst="downArrow">
            <a:avLst>
              <a:gd name="adj1" fmla="val 22199"/>
              <a:gd name="adj2" fmla="val 61522"/>
            </a:avLst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8" name="Прямая соединительная линия 57">
            <a:extLst>
              <a:ext uri="{FF2B5EF4-FFF2-40B4-BE49-F238E27FC236}">
                <a16:creationId xmlns:a16="http://schemas.microsoft.com/office/drawing/2014/main" id="{306ADB68-8A5A-8F58-7348-A6E18B823AE5}"/>
              </a:ext>
            </a:extLst>
          </p:cNvPr>
          <p:cNvCxnSpPr>
            <a:cxnSpLocks/>
          </p:cNvCxnSpPr>
          <p:nvPr/>
        </p:nvCxnSpPr>
        <p:spPr>
          <a:xfrm>
            <a:off x="-6092846" y="3851842"/>
            <a:ext cx="34604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E57C2591-9725-90C9-41EC-1F2F16DB39B4}"/>
              </a:ext>
            </a:extLst>
          </p:cNvPr>
          <p:cNvSpPr/>
          <p:nvPr/>
        </p:nvSpPr>
        <p:spPr>
          <a:xfrm>
            <a:off x="-6095467" y="3498980"/>
            <a:ext cx="3460492" cy="352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Источники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87A072-2F2F-9762-2C70-054FB10F047D}"/>
              </a:ext>
            </a:extLst>
          </p:cNvPr>
          <p:cNvSpPr txBox="1"/>
          <p:nvPr/>
        </p:nvSpPr>
        <p:spPr>
          <a:xfrm>
            <a:off x="-6065352" y="4009231"/>
            <a:ext cx="3441754" cy="256993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РОССТАТ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Федеральная Налоговая Служба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Корпоративная информация МТС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Интервью с экспертами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Материалы конкурентов</a:t>
            </a:r>
            <a:endParaRPr lang="en-US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SBAR - Sberbank Business Analytical Research</a:t>
            </a:r>
          </a:p>
          <a:p>
            <a:b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39ED8190-75F6-0B56-0074-275BC38BA8DE}"/>
              </a:ext>
            </a:extLst>
          </p:cNvPr>
          <p:cNvCxnSpPr>
            <a:cxnSpLocks/>
          </p:cNvCxnSpPr>
          <p:nvPr/>
        </p:nvCxnSpPr>
        <p:spPr>
          <a:xfrm>
            <a:off x="334963" y="3427603"/>
            <a:ext cx="11530201" cy="1397"/>
          </a:xfrm>
          <a:prstGeom prst="line">
            <a:avLst/>
          </a:prstGeom>
          <a:ln>
            <a:solidFill>
              <a:srgbClr val="FF00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029681E-242B-27FE-62E7-0123BD1AAB82}"/>
              </a:ext>
            </a:extLst>
          </p:cNvPr>
          <p:cNvSpPr txBox="1"/>
          <p:nvPr/>
        </p:nvSpPr>
        <p:spPr>
          <a:xfrm>
            <a:off x="332343" y="3670393"/>
            <a:ext cx="2892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Сегментация и расширение аудитории по мере разработки приложения.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B26B191-4989-07FE-83CA-A67A099AE37F}"/>
              </a:ext>
            </a:extLst>
          </p:cNvPr>
          <p:cNvSpPr txBox="1"/>
          <p:nvPr/>
        </p:nvSpPr>
        <p:spPr>
          <a:xfrm>
            <a:off x="6085253" y="3647649"/>
            <a:ext cx="2891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Коллаборация с проектами экосистемы, в т.ч.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МТС Маркетолог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9C541C5-7F6A-2AC1-ADAB-C0FAC56DBEA3}"/>
              </a:ext>
            </a:extLst>
          </p:cNvPr>
          <p:cNvSpPr txBox="1"/>
          <p:nvPr/>
        </p:nvSpPr>
        <p:spPr>
          <a:xfrm>
            <a:off x="3211414" y="3645144"/>
            <a:ext cx="28979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MTS LOYALTY TABS 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- это система лояльности, построенная на платформе True </a:t>
            </a:r>
            <a:r>
              <a:rPr lang="ru-RU" sz="12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Tabs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позволяющая компаниям создавать персонализированные программы лояльности без привлечения IT-специалистов. </a:t>
            </a: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MTS LOYALTY TABS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автоматизирует сбор и анализ данных, начисление бонусов, предоставление скидок и уведомлений, удерживая клиентов и увеличивая </a:t>
            </a:r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LTV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компании-клиента</a:t>
            </a:r>
            <a:r>
              <a:rPr lang="ru-RU" sz="12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CDB40BE-7E02-A951-C36B-16C99259DE70}"/>
              </a:ext>
            </a:extLst>
          </p:cNvPr>
          <p:cNvSpPr txBox="1"/>
          <p:nvPr/>
        </p:nvSpPr>
        <p:spPr>
          <a:xfrm>
            <a:off x="12541454" y="-5748756"/>
            <a:ext cx="9194800" cy="11449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Функциональные возможности (на основе 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):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База данных (True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): Таблица "Клиенты": ID клиента, ФИО,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email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телефон, дата регистрации, уровень лояльности, дата последнего заказа, общая сумма покупок, реферальный код (если есть).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Таблица "Заказы": ID заказа, ID клиента, дата заказа, сумма заказа, использованные бонусы, примененные акции.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Таблица "Акции и скидки": ID акции, название, описание, тип (скидка в процентах, фиксированная скидка, подарок), условия применения (минимальная сумма заказа, уровень лояльности), срок действия.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Таблица "Бонусы": ID транзакции, ID клиента, дата, тип (начисление, списание), количество бонусов, описание.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Таблица "Уровни лояльности": ID уровня, название, минимальная сумма покупок, преимущества (например, повышенный процент начисления бонусов).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Таблица "RFM анализ":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CustomerID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Recency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Frequency,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Monetary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 (Встроенный RFM анализ в 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 Автоматизация процессов (True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</a:t>
            </a:r>
          </a:p>
          <a:p>
            <a:endParaRPr lang="ru-RU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Автоматическое начисление бонусов за каждый заказ (триггер: добавление записи в таблицу "Заказы").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Автоматическое обновление уровня лояльности клиента при достижении определенной суммы покупок (триггер: изменение общей суммы покупок в таблице "Клиенты").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Автоматическая отправка уведомлений (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email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SMS) о начисленных бонусах, новых акциях, повышении уровня лояльности (через интеграции 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). Автоматическое применение скидок при оформлении заказа (на основе уровня лояльности или действующих акций).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Автоматический расчёт RFM (встроенный в MTS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): Сегментирование пользователей по RFM анализу, для предоставления им эксклюзивных возможностей. </a:t>
            </a:r>
          </a:p>
          <a:p>
            <a:endParaRPr lang="ru-RU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Интеграции (True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Tabs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): </a:t>
            </a:r>
            <a:r>
              <a:rPr lang="ru-RU" b="0" i="1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Email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рассылки: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SendPulse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Mailchimp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(для уведомлений). 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SMS рассылки: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b="0" i="0" u="sng" dirty="0">
                <a:effectLst/>
                <a:latin typeface="Roboto" panose="02000000000000000000" pitchFamily="2" charset="0"/>
                <a:hlinkClick r:id="rId4"/>
              </a:rPr>
              <a:t>SMSC.ru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Twilio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(для уведомлений). 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CRM-системы: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Интеграция для синхронизации данных о клиентах и заказах </a:t>
            </a:r>
            <a:r>
              <a:rPr lang="ru-RU" b="0" i="1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Платежные системы: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Интеграция для отслеживания платежей и автоматического начисления бонусов. (уже есть POS-терминал) Работа с пользователем Авторизация: Вход через сторонние аккаунты Получение данных с сервера: Отображает информацию о статусах заказов, а также релевантную информацию для пользователя. Интеграция источников: Интеграция с RFM и сервисами рассылок, клиент получает релевантные уведомления и транзакционную историю. • Отслеживание статуса: После совершения сделки, приложение получает данные из CRM-системы. • Персонализация: Со сторонних интеграций получает персонализированную коммуникацию и статистику покупок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5E1B4C7-F441-F7C9-3E09-DA918468AEA0}"/>
              </a:ext>
            </a:extLst>
          </p:cNvPr>
          <p:cNvSpPr txBox="1"/>
          <p:nvPr/>
        </p:nvSpPr>
        <p:spPr>
          <a:xfrm>
            <a:off x="343720" y="4248505"/>
            <a:ext cx="285695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MTS LOYALTY TABS 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позволяет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б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ыстро создать и запустить программу лояльности.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С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обирать и анализировать данные, 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п</a:t>
            </a:r>
            <a:r>
              <a:rPr lang="ru-RU" sz="1200" i="0" dirty="0">
                <a:latin typeface="MTS Wide" panose="020B0306020102020303" pitchFamily="34" charset="0"/>
                <a:ea typeface="MTS Wide" panose="020B0306020102020303" pitchFamily="34" charset="0"/>
              </a:rPr>
              <a:t>ерсонализировать предложения и награды для каждого клиента. Увеличить удержание клиентов и повысить их лояльность. Сэкономить ресурсы на разработке и поддержке IT-системы.</a:t>
            </a:r>
            <a:endParaRPr lang="ru-RU" sz="12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AA65A3-4EA2-ACC7-9994-4921BE217607}"/>
              </a:ext>
            </a:extLst>
          </p:cNvPr>
          <p:cNvSpPr txBox="1"/>
          <p:nvPr/>
        </p:nvSpPr>
        <p:spPr>
          <a:xfrm>
            <a:off x="8988440" y="3670393"/>
            <a:ext cx="287672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Приложение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на основе </a:t>
            </a:r>
            <a:r>
              <a:rPr lang="ru-RU" sz="1200" b="1" i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TrueTabs</a:t>
            </a: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 (</a:t>
            </a:r>
            <a:r>
              <a:rPr lang="ru-RU" sz="1200" b="1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т</a:t>
            </a:r>
            <a:r>
              <a:rPr lang="ru-RU" sz="1200" b="1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аблиц</a:t>
            </a:r>
            <a:r>
              <a:rPr lang="ru-RU" sz="1200" b="1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ы</a:t>
            </a: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):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Клиенты</a:t>
            </a:r>
            <a:endParaRPr lang="ru-RU" sz="1200" dirty="0">
              <a:solidFill>
                <a:srgbClr val="000000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Заказы</a:t>
            </a:r>
            <a:endParaRPr lang="ru-RU" sz="1200" dirty="0">
              <a:solidFill>
                <a:srgbClr val="000000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Акции и скидки</a:t>
            </a:r>
            <a:endParaRPr lang="ru-RU" sz="1200" dirty="0">
              <a:solidFill>
                <a:srgbClr val="000000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Бонусы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Уровни лояльности</a:t>
            </a: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RFM анализ</a:t>
            </a:r>
          </a:p>
          <a:p>
            <a:r>
              <a:rPr lang="ru-RU" sz="1200" b="1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Автоматизации: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Н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ачисление бонусов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О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бновление уровня лояльности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О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тправка уведомлений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П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рименение скидок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Р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асчёт RFM</a:t>
            </a:r>
            <a:endParaRPr lang="ru-RU" sz="1200" dirty="0">
              <a:solidFill>
                <a:srgbClr val="000000"/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56427EB-46AA-7BA6-3263-2AE7A069752F}"/>
              </a:ext>
            </a:extLst>
          </p:cNvPr>
          <p:cNvSpPr txBox="1"/>
          <p:nvPr/>
        </p:nvSpPr>
        <p:spPr>
          <a:xfrm>
            <a:off x="6120112" y="4243963"/>
            <a:ext cx="2854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Интеграции: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dirty="0" err="1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Email</a:t>
            </a: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-</a:t>
            </a:r>
            <a:r>
              <a:rPr lang="ru-RU" sz="1200" b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рассылки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CRM-системы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Платежные системы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SMS</a:t>
            </a:r>
            <a:r>
              <a:rPr lang="ru-RU" sz="12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-рассылки</a:t>
            </a:r>
            <a:endParaRPr lang="ru-RU" sz="1200" b="0" dirty="0">
              <a:solidFill>
                <a:srgbClr val="000000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88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01ED4-C710-FC88-50E1-12B5358A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32805"/>
            <a:ext cx="12192000" cy="1452073"/>
          </a:xfrm>
          <a:prstGeom prst="rect">
            <a:avLst/>
          </a:prstGeom>
        </p:spPr>
      </p:pic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386A52CC-7182-E478-B695-683269E90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887440"/>
              </p:ext>
            </p:extLst>
          </p:nvPr>
        </p:nvGraphicFramePr>
        <p:xfrm>
          <a:off x="220626" y="1269438"/>
          <a:ext cx="5165568" cy="5282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B4FABBFA-8753-A89E-22E7-27F07CF8EE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957242"/>
              </p:ext>
            </p:extLst>
          </p:nvPr>
        </p:nvGraphicFramePr>
        <p:xfrm>
          <a:off x="4119141" y="1385376"/>
          <a:ext cx="3996159" cy="5135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7312479-1A77-4B42-B595-7F1B5F927895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Анализ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SBAR - Sberbank Business Analytical Research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7B627DA-B092-51C6-0886-BFB09056B5AF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8531C4-83E3-69AF-E2A7-F50C0BCE4A9D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3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B17B1-CDEF-20FF-4915-961A0E50618B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Landscape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2C2890-C1EF-AC18-2D3F-5DAE62F6E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E761D385-8487-5ADA-4D99-4E3331305813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C3C8CD8B-78E3-6C86-23C1-61ADD416E2F2}"/>
              </a:ext>
            </a:extLst>
          </p:cNvPr>
          <p:cNvCxnSpPr>
            <a:cxnSpLocks/>
          </p:cNvCxnSpPr>
          <p:nvPr/>
        </p:nvCxnSpPr>
        <p:spPr>
          <a:xfrm>
            <a:off x="334963" y="1264920"/>
            <a:ext cx="42073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15FE882-BC00-42C2-22B7-987218B4B962}"/>
              </a:ext>
            </a:extLst>
          </p:cNvPr>
          <p:cNvCxnSpPr>
            <a:cxnSpLocks/>
          </p:cNvCxnSpPr>
          <p:nvPr/>
        </p:nvCxnSpPr>
        <p:spPr>
          <a:xfrm>
            <a:off x="4779408" y="1264920"/>
            <a:ext cx="40851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A0203CA-BFC1-2921-A327-A82013F0B373}"/>
              </a:ext>
            </a:extLst>
          </p:cNvPr>
          <p:cNvSpPr/>
          <p:nvPr/>
        </p:nvSpPr>
        <p:spPr>
          <a:xfrm>
            <a:off x="334962" y="917087"/>
            <a:ext cx="4207395" cy="3478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Распределение </a:t>
            </a:r>
            <a:r>
              <a:rPr lang="ru-RU" sz="16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юр.лиц</a:t>
            </a:r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 РФ</a:t>
            </a:r>
            <a:r>
              <a:rPr lang="en-US" sz="1600" b="1" baseline="30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</a:t>
            </a:r>
            <a:endParaRPr lang="ru-RU" b="1" baseline="30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5E7E4EA-0D37-885A-6E09-0C69ED8D461E}"/>
              </a:ext>
            </a:extLst>
          </p:cNvPr>
          <p:cNvSpPr/>
          <p:nvPr/>
        </p:nvSpPr>
        <p:spPr>
          <a:xfrm>
            <a:off x="4776786" y="912404"/>
            <a:ext cx="3890964" cy="3525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Структура компаний сегмента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F9D5FA76-219A-F0BA-4994-9FD430494A1F}"/>
              </a:ext>
            </a:extLst>
          </p:cNvPr>
          <p:cNvCxnSpPr>
            <a:cxnSpLocks/>
          </p:cNvCxnSpPr>
          <p:nvPr/>
        </p:nvCxnSpPr>
        <p:spPr>
          <a:xfrm>
            <a:off x="8968636" y="1258895"/>
            <a:ext cx="2888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AB8A01C-4124-7844-E0FA-712FBC997B4B}"/>
              </a:ext>
            </a:extLst>
          </p:cNvPr>
          <p:cNvSpPr/>
          <p:nvPr/>
        </p:nvSpPr>
        <p:spPr>
          <a:xfrm>
            <a:off x="8981559" y="912735"/>
            <a:ext cx="2889719" cy="346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Предпосылки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08CBA-0130-8530-E1D1-DB705AF1A046}"/>
              </a:ext>
            </a:extLst>
          </p:cNvPr>
          <p:cNvSpPr txBox="1"/>
          <p:nvPr/>
        </p:nvSpPr>
        <p:spPr>
          <a:xfrm>
            <a:off x="13022616" y="7076718"/>
            <a:ext cx="323166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Количество ЮЛ и ИП по всей стране по отраслям на 2023 год. Всего в стране около 3 млн ЮЛ и 3 млн ИП = 6 млн (строка общий итог) Все ИП включены в сегмент "Микро" предприятие. По Микро получается общее количество 4,1 млн. Это значит, туда входят 3 млн ИП и ещё 1,1 млн ЮЛ</a:t>
            </a:r>
            <a:endParaRPr lang="ru-RU" dirty="0"/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773FD67F-C37C-9E94-8FE2-F333352F2887}"/>
              </a:ext>
            </a:extLst>
          </p:cNvPr>
          <p:cNvCxnSpPr>
            <a:cxnSpLocks/>
          </p:cNvCxnSpPr>
          <p:nvPr/>
        </p:nvCxnSpPr>
        <p:spPr>
          <a:xfrm flipV="1">
            <a:off x="3986213" y="1382855"/>
            <a:ext cx="961476" cy="169610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9BE6D992-4B07-AE4E-58DF-3EB81A26AB3D}"/>
              </a:ext>
            </a:extLst>
          </p:cNvPr>
          <p:cNvCxnSpPr>
            <a:cxnSpLocks/>
          </p:cNvCxnSpPr>
          <p:nvPr/>
        </p:nvCxnSpPr>
        <p:spPr>
          <a:xfrm>
            <a:off x="3967163" y="4650581"/>
            <a:ext cx="980526" cy="185975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DD97F1F6-F9E9-A2BD-3088-FEDFDA04D396}"/>
              </a:ext>
            </a:extLst>
          </p:cNvPr>
          <p:cNvSpPr/>
          <p:nvPr/>
        </p:nvSpPr>
        <p:spPr>
          <a:xfrm>
            <a:off x="1785422" y="5588562"/>
            <a:ext cx="2875478" cy="966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aseline="30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1 </a:t>
            </a:r>
            <a:r>
              <a:rPr lang="ru-RU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на 2023 год доля юридических лиц «Торговля», среди всех зарегистрированных, является преобладающей, с отрывом в 15% от сегмента «Строительство».</a:t>
            </a:r>
            <a:endParaRPr lang="ru-RU" sz="14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848DEC03-1D00-835E-139B-6356C6D289A0}"/>
              </a:ext>
            </a:extLst>
          </p:cNvPr>
          <p:cNvSpPr/>
          <p:nvPr/>
        </p:nvSpPr>
        <p:spPr>
          <a:xfrm>
            <a:off x="6187858" y="1515649"/>
            <a:ext cx="2676742" cy="3519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Общее количество микропредприятий</a:t>
            </a:r>
            <a:r>
              <a:rPr lang="en-US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 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в торговле (далее </a:t>
            </a:r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малый бизнес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) составляет </a:t>
            </a:r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1,9 млн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. В них включены: </a:t>
            </a:r>
          </a:p>
          <a:p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1,4 млн</a:t>
            </a:r>
            <a:r>
              <a:rPr lang="ru-RU" sz="1400" b="1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. 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Индивидуальных Предпринимателей; </a:t>
            </a:r>
          </a:p>
          <a:p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500 тыс</a:t>
            </a:r>
            <a:r>
              <a:rPr lang="ru-RU" sz="1400" b="1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. 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Юридических лиц.</a:t>
            </a:r>
            <a:endParaRPr lang="ru-RU" sz="20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1" name="Прямоугольник: скругленные углы 60">
            <a:extLst>
              <a:ext uri="{FF2B5EF4-FFF2-40B4-BE49-F238E27FC236}">
                <a16:creationId xmlns:a16="http://schemas.microsoft.com/office/drawing/2014/main" id="{03F6C357-A3DF-6E96-3ED2-62A76125DF54}"/>
              </a:ext>
            </a:extLst>
          </p:cNvPr>
          <p:cNvSpPr/>
          <p:nvPr/>
        </p:nvSpPr>
        <p:spPr>
          <a:xfrm>
            <a:off x="6096000" y="2076842"/>
            <a:ext cx="2768600" cy="2420135"/>
          </a:xfrm>
          <a:prstGeom prst="roundRect">
            <a:avLst/>
          </a:prstGeom>
          <a:noFill/>
          <a:ln>
            <a:solidFill>
              <a:srgbClr val="A67E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7A3929DF-2EDD-0156-3C10-C6E50FDBB955}"/>
              </a:ext>
            </a:extLst>
          </p:cNvPr>
          <p:cNvSpPr/>
          <p:nvPr/>
        </p:nvSpPr>
        <p:spPr>
          <a:xfrm>
            <a:off x="8981559" y="1263578"/>
            <a:ext cx="2875478" cy="965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Экономический покупатель ЛПР в малом бизнесе обладает следующими 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JTBD</a:t>
            </a:r>
            <a:r>
              <a:rPr lang="en-US" sz="1400" b="1" baseline="30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2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:</a:t>
            </a:r>
          </a:p>
          <a:p>
            <a:endParaRPr lang="ru-RU" sz="14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endParaRPr lang="ru-RU" sz="14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CC5EC127-1FB0-4560-6DB8-BA398E2F1F5E}"/>
              </a:ext>
            </a:extLst>
          </p:cNvPr>
          <p:cNvSpPr/>
          <p:nvPr/>
        </p:nvSpPr>
        <p:spPr>
          <a:xfrm>
            <a:off x="8981559" y="2422820"/>
            <a:ext cx="2875478" cy="474805"/>
          </a:xfrm>
          <a:prstGeom prst="round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55E4CFE-CDDA-D353-8AE0-98F470C20EF6}"/>
              </a:ext>
            </a:extLst>
          </p:cNvPr>
          <p:cNvSpPr/>
          <p:nvPr/>
        </p:nvSpPr>
        <p:spPr>
          <a:xfrm>
            <a:off x="8979971" y="6303664"/>
            <a:ext cx="2877065" cy="2574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aseline="300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2</a:t>
            </a:r>
            <a:r>
              <a:rPr lang="ru-RU" sz="9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полный список раскрыт в приложении</a:t>
            </a:r>
            <a:endParaRPr lang="ru-RU" sz="14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406AA0B-A784-2CF3-CCB2-699365933BDE}"/>
              </a:ext>
            </a:extLst>
          </p:cNvPr>
          <p:cNvSpPr/>
          <p:nvPr/>
        </p:nvSpPr>
        <p:spPr>
          <a:xfrm>
            <a:off x="8979972" y="2955996"/>
            <a:ext cx="2875478" cy="474805"/>
          </a:xfrm>
          <a:prstGeom prst="round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FE16065F-C8A6-1087-652B-C078116205A7}"/>
              </a:ext>
            </a:extLst>
          </p:cNvPr>
          <p:cNvSpPr/>
          <p:nvPr/>
        </p:nvSpPr>
        <p:spPr>
          <a:xfrm>
            <a:off x="8981560" y="3489172"/>
            <a:ext cx="2875478" cy="474805"/>
          </a:xfrm>
          <a:prstGeom prst="round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A1396DB1-1F2B-8B6F-F402-53FEC280737F}"/>
              </a:ext>
            </a:extLst>
          </p:cNvPr>
          <p:cNvSpPr/>
          <p:nvPr/>
        </p:nvSpPr>
        <p:spPr>
          <a:xfrm>
            <a:off x="8981560" y="4022172"/>
            <a:ext cx="2875478" cy="474805"/>
          </a:xfrm>
          <a:prstGeom prst="round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F61B4358-04FE-54CA-32F9-6E83678F2ADF}"/>
              </a:ext>
            </a:extLst>
          </p:cNvPr>
          <p:cNvSpPr txBox="1">
            <a:spLocks/>
          </p:cNvSpPr>
          <p:nvPr/>
        </p:nvSpPr>
        <p:spPr>
          <a:xfrm>
            <a:off x="239711" y="271132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Структура рынка </a:t>
            </a:r>
            <a:r>
              <a:rPr lang="ru-RU" sz="1800" dirty="0" err="1">
                <a:latin typeface="MTS Extended Black" panose="020B0306020102020303" pitchFamily="34" charset="0"/>
                <a:ea typeface="MTS Extended Black" panose="020B0306020102020303" pitchFamily="34" charset="0"/>
              </a:rPr>
              <a:t>юр.лиц</a:t>
            </a:r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 определяет направление дальнейшего развития продукта — 34% зарегистрировано в сегменте торговли</a:t>
            </a:r>
          </a:p>
        </p:txBody>
      </p:sp>
    </p:spTree>
    <p:extLst>
      <p:ext uri="{BB962C8B-B14F-4D97-AF65-F5344CB8AC3E}">
        <p14:creationId xmlns:p14="http://schemas.microsoft.com/office/powerpoint/2010/main" val="2329879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ubtitle 2">
            <a:extLst>
              <a:ext uri="{FF2B5EF4-FFF2-40B4-BE49-F238E27FC236}">
                <a16:creationId xmlns:a16="http://schemas.microsoft.com/office/drawing/2014/main" id="{CFF6FA95-9E3F-300D-925F-AD4427094879}"/>
              </a:ext>
            </a:extLst>
          </p:cNvPr>
          <p:cNvSpPr txBox="1">
            <a:spLocks/>
          </p:cNvSpPr>
          <p:nvPr/>
        </p:nvSpPr>
        <p:spPr>
          <a:xfrm>
            <a:off x="6096000" y="2475411"/>
            <a:ext cx="858121" cy="299220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KilBil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80193-D539-1E2F-56F3-28C2B6B48881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Competitors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DCEDE5F-A9E1-1EDB-3106-82F0DAAE6966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4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D4C312C-15A3-6321-0C7F-68DDFB3BCE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E34EF87-92CB-52EA-3BA9-9775A87B7F03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Среди неудовлетворенного спроса остается область </a:t>
            </a:r>
            <a:r>
              <a:rPr lang="en-US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Easiest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 </a:t>
            </a:r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решений интеграций программ лояльности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5F8F804-706F-A681-37FD-91802A83CE8F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Анализ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; Данные из открытых источников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3615C690-2F4A-F31E-82CA-A96A3F5396E0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Прямая соединительная линия 1">
            <a:extLst>
              <a:ext uri="{FF2B5EF4-FFF2-40B4-BE49-F238E27FC236}">
                <a16:creationId xmlns:a16="http://schemas.microsoft.com/office/drawing/2014/main" id="{2A3ECE52-071C-9633-43AA-2F5659E8E11F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Шестиугольник 4">
            <a:extLst>
              <a:ext uri="{FF2B5EF4-FFF2-40B4-BE49-F238E27FC236}">
                <a16:creationId xmlns:a16="http://schemas.microsoft.com/office/drawing/2014/main" id="{4DD4491A-4966-2721-A0DA-72DB28668C71}"/>
              </a:ext>
            </a:extLst>
          </p:cNvPr>
          <p:cNvSpPr/>
          <p:nvPr/>
        </p:nvSpPr>
        <p:spPr>
          <a:xfrm>
            <a:off x="1399936" y="2133307"/>
            <a:ext cx="2872153" cy="2451582"/>
          </a:xfrm>
          <a:prstGeom prst="hexagon">
            <a:avLst>
              <a:gd name="adj" fmla="val 20417"/>
              <a:gd name="vf" fmla="val 115470"/>
            </a:avLst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5F6B7734-098D-EAE9-5719-0B8749C59321}"/>
              </a:ext>
            </a:extLst>
          </p:cNvPr>
          <p:cNvCxnSpPr>
            <a:cxnSpLocks/>
          </p:cNvCxnSpPr>
          <p:nvPr/>
        </p:nvCxnSpPr>
        <p:spPr>
          <a:xfrm>
            <a:off x="337586" y="1261894"/>
            <a:ext cx="50472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A65E3CC-5067-F507-BD75-752B288E537C}"/>
              </a:ext>
            </a:extLst>
          </p:cNvPr>
          <p:cNvSpPr/>
          <p:nvPr/>
        </p:nvSpPr>
        <p:spPr>
          <a:xfrm>
            <a:off x="334963" y="909433"/>
            <a:ext cx="5761037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Распределение конкурентов </a:t>
            </a:r>
            <a:r>
              <a:rPr 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BPM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92A7A82-9450-B7F8-D182-EC5906767E6D}"/>
              </a:ext>
            </a:extLst>
          </p:cNvPr>
          <p:cNvSpPr/>
          <p:nvPr/>
        </p:nvSpPr>
        <p:spPr>
          <a:xfrm>
            <a:off x="3654185" y="2015693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CECB2E78-2048-E332-2943-DE641C02CC12}"/>
              </a:ext>
            </a:extLst>
          </p:cNvPr>
          <p:cNvSpPr/>
          <p:nvPr/>
        </p:nvSpPr>
        <p:spPr>
          <a:xfrm>
            <a:off x="4154857" y="3241866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89F44ABE-4B08-4C9A-8445-9477182C7C3B}"/>
              </a:ext>
            </a:extLst>
          </p:cNvPr>
          <p:cNvSpPr/>
          <p:nvPr/>
        </p:nvSpPr>
        <p:spPr>
          <a:xfrm>
            <a:off x="3654185" y="4457994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2B73EA71-BAB8-6A90-9471-D3EF61284B85}"/>
              </a:ext>
            </a:extLst>
          </p:cNvPr>
          <p:cNvSpPr/>
          <p:nvPr/>
        </p:nvSpPr>
        <p:spPr>
          <a:xfrm>
            <a:off x="1801572" y="4457994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198901EC-B976-736A-DB13-DC1807004D7B}"/>
              </a:ext>
            </a:extLst>
          </p:cNvPr>
          <p:cNvSpPr/>
          <p:nvPr/>
        </p:nvSpPr>
        <p:spPr>
          <a:xfrm>
            <a:off x="1282705" y="3241866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B8815E0-F164-4E28-BD3C-A35D075CC939}"/>
              </a:ext>
            </a:extLst>
          </p:cNvPr>
          <p:cNvSpPr/>
          <p:nvPr/>
        </p:nvSpPr>
        <p:spPr>
          <a:xfrm>
            <a:off x="1801571" y="2015693"/>
            <a:ext cx="234463" cy="234463"/>
          </a:xfrm>
          <a:prstGeom prst="ellipse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FA6F3C7-B182-65A2-5A1D-4BCFB6EA5EAB}"/>
              </a:ext>
            </a:extLst>
          </p:cNvPr>
          <p:cNvSpPr/>
          <p:nvPr/>
        </p:nvSpPr>
        <p:spPr>
          <a:xfrm rot="4067586">
            <a:off x="3621704" y="2556940"/>
            <a:ext cx="1075839" cy="2593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Biggest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EC49835B-99A1-E853-6CFC-21AB14F0DAFD}"/>
              </a:ext>
            </a:extLst>
          </p:cNvPr>
          <p:cNvSpPr/>
          <p:nvPr/>
        </p:nvSpPr>
        <p:spPr>
          <a:xfrm>
            <a:off x="2036034" y="1889991"/>
            <a:ext cx="1618151" cy="2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Experiencest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6C42E3D-C1E5-E7BF-DAC5-D79EEE775769}"/>
              </a:ext>
            </a:extLst>
          </p:cNvPr>
          <p:cNvSpPr/>
          <p:nvPr/>
        </p:nvSpPr>
        <p:spPr>
          <a:xfrm>
            <a:off x="2036034" y="4585271"/>
            <a:ext cx="1618151" cy="2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Easiest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35BF649-7766-154F-828D-2AAE426ECC38}"/>
              </a:ext>
            </a:extLst>
          </p:cNvPr>
          <p:cNvSpPr/>
          <p:nvPr/>
        </p:nvSpPr>
        <p:spPr>
          <a:xfrm rot="17480880">
            <a:off x="3601714" y="3915705"/>
            <a:ext cx="1076551" cy="2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Cheapest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E235207C-73BC-BE11-7E40-89B7CE51F50D}"/>
              </a:ext>
            </a:extLst>
          </p:cNvPr>
          <p:cNvSpPr/>
          <p:nvPr/>
        </p:nvSpPr>
        <p:spPr>
          <a:xfrm rot="17575966">
            <a:off x="992934" y="2580233"/>
            <a:ext cx="1076551" cy="2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Hottest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6DBE022-3DF5-BAB9-42D8-575E6386D463}"/>
              </a:ext>
            </a:extLst>
          </p:cNvPr>
          <p:cNvSpPr/>
          <p:nvPr/>
        </p:nvSpPr>
        <p:spPr>
          <a:xfrm rot="4053785">
            <a:off x="989978" y="3908243"/>
            <a:ext cx="1082003" cy="234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Fastest</a:t>
            </a:r>
            <a:endParaRPr lang="ru-RU" sz="11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4022A6C5-B06C-7B01-DBB2-7D017A4D0C10}"/>
              </a:ext>
            </a:extLst>
          </p:cNvPr>
          <p:cNvCxnSpPr>
            <a:cxnSpLocks/>
          </p:cNvCxnSpPr>
          <p:nvPr/>
        </p:nvCxnSpPr>
        <p:spPr>
          <a:xfrm>
            <a:off x="6096000" y="1261895"/>
            <a:ext cx="57610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DB01E55-F36F-FEC6-423C-48BC54F9D17B}"/>
              </a:ext>
            </a:extLst>
          </p:cNvPr>
          <p:cNvSpPr/>
          <p:nvPr/>
        </p:nvSpPr>
        <p:spPr>
          <a:xfrm>
            <a:off x="6096000" y="909434"/>
            <a:ext cx="5761037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Сравнение Программ Лояльности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6D45BE2-313E-8A62-3CB3-4D44BBED9A28}"/>
              </a:ext>
            </a:extLst>
          </p:cNvPr>
          <p:cNvCxnSpPr>
            <a:cxnSpLocks/>
          </p:cNvCxnSpPr>
          <p:nvPr/>
        </p:nvCxnSpPr>
        <p:spPr>
          <a:xfrm>
            <a:off x="6096000" y="1979817"/>
            <a:ext cx="5773054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7D514DC-C97A-01C3-4F72-448ADD216576}"/>
              </a:ext>
            </a:extLst>
          </p:cNvPr>
          <p:cNvCxnSpPr>
            <a:cxnSpLocks/>
          </p:cNvCxnSpPr>
          <p:nvPr/>
        </p:nvCxnSpPr>
        <p:spPr>
          <a:xfrm>
            <a:off x="6096000" y="2402981"/>
            <a:ext cx="5773053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12D2F2F1-C2C3-AEBC-2B09-54F569E4E12E}"/>
              </a:ext>
            </a:extLst>
          </p:cNvPr>
          <p:cNvCxnSpPr>
            <a:cxnSpLocks/>
          </p:cNvCxnSpPr>
          <p:nvPr/>
        </p:nvCxnSpPr>
        <p:spPr>
          <a:xfrm>
            <a:off x="6088380" y="2879811"/>
            <a:ext cx="5761037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99976236-A681-7A02-E71C-154D767CD24F}"/>
              </a:ext>
            </a:extLst>
          </p:cNvPr>
          <p:cNvCxnSpPr>
            <a:cxnSpLocks/>
          </p:cNvCxnSpPr>
          <p:nvPr/>
        </p:nvCxnSpPr>
        <p:spPr>
          <a:xfrm>
            <a:off x="6080760" y="3360246"/>
            <a:ext cx="5773053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5B0D588-FC39-ACB2-B1EB-7A03B769F844}"/>
              </a:ext>
            </a:extLst>
          </p:cNvPr>
          <p:cNvCxnSpPr>
            <a:cxnSpLocks/>
          </p:cNvCxnSpPr>
          <p:nvPr/>
        </p:nvCxnSpPr>
        <p:spPr>
          <a:xfrm>
            <a:off x="6944293" y="1288052"/>
            <a:ext cx="0" cy="2395010"/>
          </a:xfrm>
          <a:prstGeom prst="line">
            <a:avLst/>
          </a:prstGeom>
          <a:ln w="12700">
            <a:solidFill>
              <a:srgbClr val="FF00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ubtitle 2">
            <a:extLst>
              <a:ext uri="{FF2B5EF4-FFF2-40B4-BE49-F238E27FC236}">
                <a16:creationId xmlns:a16="http://schemas.microsoft.com/office/drawing/2014/main" id="{C7000806-F2BF-4781-427E-0C00AADACED9}"/>
              </a:ext>
            </a:extLst>
          </p:cNvPr>
          <p:cNvSpPr txBox="1">
            <a:spLocks/>
          </p:cNvSpPr>
          <p:nvPr/>
        </p:nvSpPr>
        <p:spPr>
          <a:xfrm>
            <a:off x="6942084" y="1269514"/>
            <a:ext cx="2269237" cy="256547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700" dirty="0">
              <a:solidFill>
                <a:srgbClr val="191970"/>
              </a:solidFill>
              <a:latin typeface="Museo Sans Cyrl 500" panose="02000000000000000000" pitchFamily="50" charset="-52"/>
            </a:endParaRP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EED63588-2309-DFF1-C5FE-9DA44D82E1F5}"/>
              </a:ext>
            </a:extLst>
          </p:cNvPr>
          <p:cNvSpPr txBox="1">
            <a:spLocks/>
          </p:cNvSpPr>
          <p:nvPr/>
        </p:nvSpPr>
        <p:spPr>
          <a:xfrm>
            <a:off x="9272623" y="1255615"/>
            <a:ext cx="1379881" cy="308201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Приложение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22C0A6D0-D278-5438-5235-385ADA8C7C69}"/>
              </a:ext>
            </a:extLst>
          </p:cNvPr>
          <p:cNvSpPr txBox="1">
            <a:spLocks/>
          </p:cNvSpPr>
          <p:nvPr/>
        </p:nvSpPr>
        <p:spPr>
          <a:xfrm>
            <a:off x="10694290" y="1268514"/>
            <a:ext cx="1162748" cy="282034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Стоимость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CC6A69-8C00-9EA6-A82E-8110BF080ABE}"/>
              </a:ext>
            </a:extLst>
          </p:cNvPr>
          <p:cNvSpPr txBox="1"/>
          <p:nvPr/>
        </p:nvSpPr>
        <p:spPr>
          <a:xfrm>
            <a:off x="9270399" y="1583993"/>
            <a:ext cx="1397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н</a:t>
            </a:r>
            <a:r>
              <a:rPr lang="ru-RU" sz="16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ет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88C552F-2104-ABB3-9C5F-6ECB8D0F85DF}"/>
              </a:ext>
            </a:extLst>
          </p:cNvPr>
          <p:cNvSpPr txBox="1"/>
          <p:nvPr/>
        </p:nvSpPr>
        <p:spPr>
          <a:xfrm>
            <a:off x="10642590" y="1556528"/>
            <a:ext cx="1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useo Sans Cyrl 500" panose="02000000000000000000" pitchFamily="50" charset="-52"/>
              </a:rPr>
              <a:t>от 3000/мес.</a:t>
            </a:r>
          </a:p>
        </p:txBody>
      </p:sp>
      <p:sp>
        <p:nvSpPr>
          <p:cNvPr id="114" name="Subtitle 2">
            <a:extLst>
              <a:ext uri="{FF2B5EF4-FFF2-40B4-BE49-F238E27FC236}">
                <a16:creationId xmlns:a16="http://schemas.microsoft.com/office/drawing/2014/main" id="{54C82189-F8B5-117C-A51B-1C3D4F1F1B18}"/>
              </a:ext>
            </a:extLst>
          </p:cNvPr>
          <p:cNvSpPr txBox="1">
            <a:spLocks/>
          </p:cNvSpPr>
          <p:nvPr/>
        </p:nvSpPr>
        <p:spPr>
          <a:xfrm>
            <a:off x="6958137" y="1275717"/>
            <a:ext cx="2312278" cy="274830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УТП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pic>
        <p:nvPicPr>
          <p:cNvPr id="118" name="Picture 6" descr="Picture background">
            <a:extLst>
              <a:ext uri="{FF2B5EF4-FFF2-40B4-BE49-F238E27FC236}">
                <a16:creationId xmlns:a16="http://schemas.microsoft.com/office/drawing/2014/main" id="{4CC3BF3A-11D3-DF9B-B15F-94191661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2580" y="4046053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8">
            <a:extLst>
              <a:ext uri="{FF2B5EF4-FFF2-40B4-BE49-F238E27FC236}">
                <a16:creationId xmlns:a16="http://schemas.microsoft.com/office/drawing/2014/main" id="{201ABE5A-F6CD-CF89-65AB-DB89A93E1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11418" y="2264645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0" descr="Picture background">
            <a:extLst>
              <a:ext uri="{FF2B5EF4-FFF2-40B4-BE49-F238E27FC236}">
                <a16:creationId xmlns:a16="http://schemas.microsoft.com/office/drawing/2014/main" id="{08816F25-0E63-9E3D-BD05-DC429B82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339" y="4167192"/>
            <a:ext cx="417697" cy="41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">
            <a:extLst>
              <a:ext uri="{FF2B5EF4-FFF2-40B4-BE49-F238E27FC236}">
                <a16:creationId xmlns:a16="http://schemas.microsoft.com/office/drawing/2014/main" id="{D4717CAB-4BDB-AD41-AB75-14C8DCCE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9109" y="132888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Subtitle 2">
            <a:extLst>
              <a:ext uri="{FF2B5EF4-FFF2-40B4-BE49-F238E27FC236}">
                <a16:creationId xmlns:a16="http://schemas.microsoft.com/office/drawing/2014/main" id="{EC271CB6-62E6-DAEE-1270-4D542B134BE5}"/>
              </a:ext>
            </a:extLst>
          </p:cNvPr>
          <p:cNvSpPr txBox="1">
            <a:spLocks/>
          </p:cNvSpPr>
          <p:nvPr/>
        </p:nvSpPr>
        <p:spPr>
          <a:xfrm>
            <a:off x="6103544" y="1674394"/>
            <a:ext cx="850578" cy="299220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Teyca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27" name="Subtitle 2">
            <a:extLst>
              <a:ext uri="{FF2B5EF4-FFF2-40B4-BE49-F238E27FC236}">
                <a16:creationId xmlns:a16="http://schemas.microsoft.com/office/drawing/2014/main" id="{DF21FEEB-7E20-47A9-B5C4-E6BE485A6FBC}"/>
              </a:ext>
            </a:extLst>
          </p:cNvPr>
          <p:cNvSpPr txBox="1">
            <a:spLocks/>
          </p:cNvSpPr>
          <p:nvPr/>
        </p:nvSpPr>
        <p:spPr>
          <a:xfrm>
            <a:off x="6079250" y="2065268"/>
            <a:ext cx="858121" cy="299220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GMB</a:t>
            </a:r>
            <a:endParaRPr lang="ru-RU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29" name="Subtitle 2">
            <a:extLst>
              <a:ext uri="{FF2B5EF4-FFF2-40B4-BE49-F238E27FC236}">
                <a16:creationId xmlns:a16="http://schemas.microsoft.com/office/drawing/2014/main" id="{DFF69B19-9662-0695-6DA0-5D8C97E07A91}"/>
              </a:ext>
            </a:extLst>
          </p:cNvPr>
          <p:cNvSpPr txBox="1">
            <a:spLocks/>
          </p:cNvSpPr>
          <p:nvPr/>
        </p:nvSpPr>
        <p:spPr>
          <a:xfrm>
            <a:off x="6072329" y="2952240"/>
            <a:ext cx="858121" cy="299220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Referof</a:t>
            </a:r>
            <a:endParaRPr lang="ru-RU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2454505-A928-C586-6743-730021ED7C00}"/>
              </a:ext>
            </a:extLst>
          </p:cNvPr>
          <p:cNvSpPr txBox="1"/>
          <p:nvPr/>
        </p:nvSpPr>
        <p:spPr>
          <a:xfrm>
            <a:off x="10653728" y="2471118"/>
            <a:ext cx="1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useo Sans Cyrl 500" panose="02000000000000000000" pitchFamily="50" charset="-52"/>
              </a:rPr>
              <a:t>от </a:t>
            </a:r>
            <a:r>
              <a:rPr lang="en-US" sz="1200" dirty="0">
                <a:latin typeface="Museo Sans Cyrl 500" panose="02000000000000000000" pitchFamily="50" charset="-52"/>
              </a:rPr>
              <a:t>900/</a:t>
            </a:r>
            <a:r>
              <a:rPr lang="ru-RU" sz="1200" dirty="0">
                <a:latin typeface="Museo Sans Cyrl 500" panose="02000000000000000000" pitchFamily="50" charset="-52"/>
              </a:rPr>
              <a:t>мес.</a:t>
            </a:r>
            <a:endParaRPr lang="ru-RU" sz="1400" dirty="0">
              <a:latin typeface="Museo Sans Cyrl 500" panose="02000000000000000000" pitchFamily="50" charset="-52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361CC25-E356-5B6D-2161-4F9D5BE3A645}"/>
              </a:ext>
            </a:extLst>
          </p:cNvPr>
          <p:cNvSpPr txBox="1"/>
          <p:nvPr/>
        </p:nvSpPr>
        <p:spPr>
          <a:xfrm>
            <a:off x="6933154" y="2957545"/>
            <a:ext cx="23443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Телеграм-решение</a:t>
            </a:r>
            <a:endParaRPr lang="ru-RU" sz="14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A85F28DF-D242-8F2D-34B8-FB860E9AA683}"/>
              </a:ext>
            </a:extLst>
          </p:cNvPr>
          <p:cNvSpPr txBox="1"/>
          <p:nvPr/>
        </p:nvSpPr>
        <p:spPr>
          <a:xfrm>
            <a:off x="6965260" y="2488937"/>
            <a:ext cx="2269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on-premise</a:t>
            </a:r>
            <a:endParaRPr lang="ru-RU" sz="14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30F5AF3-D36E-03EE-657A-38FB4B5D4D8B}"/>
              </a:ext>
            </a:extLst>
          </p:cNvPr>
          <p:cNvSpPr txBox="1"/>
          <p:nvPr/>
        </p:nvSpPr>
        <p:spPr>
          <a:xfrm>
            <a:off x="6958137" y="2083434"/>
            <a:ext cx="2269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Технологии</a:t>
            </a:r>
            <a:endParaRPr lang="ru-RU" sz="14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4E90679-7816-278D-32CB-89768FA3125D}"/>
              </a:ext>
            </a:extLst>
          </p:cNvPr>
          <p:cNvSpPr txBox="1"/>
          <p:nvPr/>
        </p:nvSpPr>
        <p:spPr>
          <a:xfrm>
            <a:off x="6945539" y="1649908"/>
            <a:ext cx="22692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Конструктор ПЛ</a:t>
            </a:r>
            <a:endParaRPr lang="ru-RU" sz="14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AC551CA-4DC2-050C-9D6C-C2A916EDBB6E}"/>
              </a:ext>
            </a:extLst>
          </p:cNvPr>
          <p:cNvSpPr txBox="1"/>
          <p:nvPr/>
        </p:nvSpPr>
        <p:spPr>
          <a:xfrm>
            <a:off x="9257054" y="2459158"/>
            <a:ext cx="1382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есть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30436BE-DE30-EA3C-2088-2807B70F6BBC}"/>
              </a:ext>
            </a:extLst>
          </p:cNvPr>
          <p:cNvSpPr txBox="1"/>
          <p:nvPr/>
        </p:nvSpPr>
        <p:spPr>
          <a:xfrm>
            <a:off x="9263736" y="2930867"/>
            <a:ext cx="13976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н</a:t>
            </a:r>
            <a:r>
              <a:rPr lang="ru-RU" sz="1600" b="1" i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ет</a:t>
            </a:r>
            <a:endParaRPr lang="ru-RU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DF649B8-3542-B00C-1D58-A38BFCE4BE98}"/>
              </a:ext>
            </a:extLst>
          </p:cNvPr>
          <p:cNvSpPr txBox="1"/>
          <p:nvPr/>
        </p:nvSpPr>
        <p:spPr>
          <a:xfrm>
            <a:off x="9257054" y="2014594"/>
            <a:ext cx="1382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есть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F64AE1-9116-0EBB-4848-CEFAAF91BE31}"/>
              </a:ext>
            </a:extLst>
          </p:cNvPr>
          <p:cNvSpPr txBox="1"/>
          <p:nvPr/>
        </p:nvSpPr>
        <p:spPr>
          <a:xfrm>
            <a:off x="10663569" y="2936639"/>
            <a:ext cx="1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useo Sans Cyrl 500" panose="02000000000000000000" pitchFamily="50" charset="-52"/>
              </a:rPr>
              <a:t>варьируется</a:t>
            </a:r>
            <a:endParaRPr lang="ru-RU" dirty="0">
              <a:latin typeface="Museo Sans Cyrl 500" panose="02000000000000000000" pitchFamily="50" charset="-52"/>
            </a:endParaRPr>
          </a:p>
        </p:txBody>
      </p:sp>
      <p:sp>
        <p:nvSpPr>
          <p:cNvPr id="148" name="Прямоугольник: скругленные углы 147">
            <a:extLst>
              <a:ext uri="{FF2B5EF4-FFF2-40B4-BE49-F238E27FC236}">
                <a16:creationId xmlns:a16="http://schemas.microsoft.com/office/drawing/2014/main" id="{560B0E72-8573-F766-9474-9916E5CFCC3A}"/>
              </a:ext>
            </a:extLst>
          </p:cNvPr>
          <p:cNvSpPr/>
          <p:nvPr/>
        </p:nvSpPr>
        <p:spPr>
          <a:xfrm>
            <a:off x="653144" y="4840160"/>
            <a:ext cx="4368800" cy="1455161"/>
          </a:xfrm>
          <a:prstGeom prst="roundRect">
            <a:avLst/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0" i="0" dirty="0">
                <a:solidFill>
                  <a:schemeClr val="tx1"/>
                </a:solidFill>
                <a:effectLst/>
                <a:latin typeface="MTS Wide Medium" panose="020B0306020102020303" pitchFamily="34" charset="0"/>
                <a:ea typeface="MTS Wide Medium" panose="020B0306020102020303" pitchFamily="34" charset="0"/>
              </a:rPr>
              <a:t>Базируясь на экосистеме компании, продукт может быть внедрен на рынок со </a:t>
            </a:r>
            <a:r>
              <a:rPr lang="ru-RU" sz="14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всеми</a:t>
            </a:r>
            <a:r>
              <a:rPr lang="ru-RU" sz="1400" b="0" i="0" dirty="0">
                <a:solidFill>
                  <a:schemeClr val="tx1"/>
                </a:solidFill>
                <a:effectLst/>
                <a:latin typeface="MTS Wide Medium" panose="020B0306020102020303" pitchFamily="34" charset="0"/>
                <a:ea typeface="MTS Wide Medium" panose="020B0306020102020303" pitchFamily="34" charset="0"/>
              </a:rPr>
              <a:t> преимуществами конкурентов, обладая гибкостью под разные задачи аудитории,  и простотой создания и интеграции.</a:t>
            </a:r>
            <a:endParaRPr lang="ru-RU" sz="14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49" name="Subtitle 2">
            <a:extLst>
              <a:ext uri="{FF2B5EF4-FFF2-40B4-BE49-F238E27FC236}">
                <a16:creationId xmlns:a16="http://schemas.microsoft.com/office/drawing/2014/main" id="{82CED12B-FDFB-35D0-A574-E48E916D2752}"/>
              </a:ext>
            </a:extLst>
          </p:cNvPr>
          <p:cNvSpPr txBox="1">
            <a:spLocks/>
          </p:cNvSpPr>
          <p:nvPr/>
        </p:nvSpPr>
        <p:spPr>
          <a:xfrm>
            <a:off x="6105228" y="3383841"/>
            <a:ext cx="858121" cy="363657"/>
          </a:xfrm>
          <a:prstGeom prst="roundRect">
            <a:avLst>
              <a:gd name="adj" fmla="val 10554"/>
            </a:avLst>
          </a:prstGeom>
          <a:noFill/>
          <a:ln w="3810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UDS</a:t>
            </a:r>
            <a:endParaRPr lang="ru-RU" sz="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E8DE4F6-A4A0-8FDB-F426-0A4CDD549BE5}"/>
              </a:ext>
            </a:extLst>
          </p:cNvPr>
          <p:cNvSpPr txBox="1"/>
          <p:nvPr/>
        </p:nvSpPr>
        <p:spPr>
          <a:xfrm>
            <a:off x="6966053" y="3448894"/>
            <a:ext cx="2245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Affiliate-marketing</a:t>
            </a:r>
            <a:endParaRPr lang="ru-RU" sz="14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9E8E46C6-4EAD-89DC-F220-A62A79C08629}"/>
              </a:ext>
            </a:extLst>
          </p:cNvPr>
          <p:cNvCxnSpPr>
            <a:cxnSpLocks/>
          </p:cNvCxnSpPr>
          <p:nvPr/>
        </p:nvCxnSpPr>
        <p:spPr>
          <a:xfrm>
            <a:off x="9211321" y="1275717"/>
            <a:ext cx="0" cy="2453234"/>
          </a:xfrm>
          <a:prstGeom prst="line">
            <a:avLst/>
          </a:prstGeom>
          <a:ln w="12700">
            <a:solidFill>
              <a:srgbClr val="FF00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07A43C5F-9E26-33DD-1698-7023B2B6911F}"/>
              </a:ext>
            </a:extLst>
          </p:cNvPr>
          <p:cNvCxnSpPr>
            <a:cxnSpLocks/>
          </p:cNvCxnSpPr>
          <p:nvPr/>
        </p:nvCxnSpPr>
        <p:spPr>
          <a:xfrm>
            <a:off x="10682034" y="1268514"/>
            <a:ext cx="12255" cy="2447848"/>
          </a:xfrm>
          <a:prstGeom prst="line">
            <a:avLst/>
          </a:prstGeom>
          <a:ln w="12700">
            <a:solidFill>
              <a:srgbClr val="FF003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7450F5A6-17BC-C3FA-0B3F-75A6563A546B}"/>
              </a:ext>
            </a:extLst>
          </p:cNvPr>
          <p:cNvCxnSpPr>
            <a:cxnSpLocks/>
          </p:cNvCxnSpPr>
          <p:nvPr/>
        </p:nvCxnSpPr>
        <p:spPr>
          <a:xfrm>
            <a:off x="6105228" y="3735188"/>
            <a:ext cx="5773054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6E522988-9A7D-077C-B7FB-6B898C992F1D}"/>
              </a:ext>
            </a:extLst>
          </p:cNvPr>
          <p:cNvSpPr txBox="1"/>
          <p:nvPr/>
        </p:nvSpPr>
        <p:spPr>
          <a:xfrm>
            <a:off x="9246033" y="3368801"/>
            <a:ext cx="13828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есть</a:t>
            </a:r>
            <a:endParaRPr lang="ru-RU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6A5E9C8-FD47-D60B-E7EE-CD9019756800}"/>
              </a:ext>
            </a:extLst>
          </p:cNvPr>
          <p:cNvSpPr txBox="1"/>
          <p:nvPr/>
        </p:nvSpPr>
        <p:spPr>
          <a:xfrm>
            <a:off x="10673364" y="2060819"/>
            <a:ext cx="1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useo Sans Cyrl 500" panose="02000000000000000000" pitchFamily="50" charset="-52"/>
              </a:rPr>
              <a:t>от </a:t>
            </a:r>
            <a:r>
              <a:rPr lang="en-US" sz="1200" dirty="0">
                <a:latin typeface="Museo Sans Cyrl 500" panose="02000000000000000000" pitchFamily="50" charset="-52"/>
              </a:rPr>
              <a:t>6</a:t>
            </a:r>
            <a:r>
              <a:rPr lang="ru-RU" sz="1200" dirty="0">
                <a:latin typeface="Museo Sans Cyrl 500" panose="02000000000000000000" pitchFamily="50" charset="-52"/>
              </a:rPr>
              <a:t>000/мес.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7EF80917-DE00-26FD-0566-FD16AA50ACE0}"/>
              </a:ext>
            </a:extLst>
          </p:cNvPr>
          <p:cNvSpPr txBox="1"/>
          <p:nvPr/>
        </p:nvSpPr>
        <p:spPr>
          <a:xfrm>
            <a:off x="10697498" y="3416673"/>
            <a:ext cx="1195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useo Sans Cyrl 500" panose="02000000000000000000" pitchFamily="50" charset="-52"/>
              </a:rPr>
              <a:t>от </a:t>
            </a:r>
            <a:r>
              <a:rPr lang="en-US" sz="1200" dirty="0">
                <a:latin typeface="Museo Sans Cyrl 500" panose="02000000000000000000" pitchFamily="50" charset="-52"/>
              </a:rPr>
              <a:t>3000/</a:t>
            </a:r>
            <a:r>
              <a:rPr lang="ru-RU" sz="1200" dirty="0">
                <a:latin typeface="Museo Sans Cyrl 500" panose="02000000000000000000" pitchFamily="50" charset="-52"/>
              </a:rPr>
              <a:t>мес.</a:t>
            </a:r>
            <a:endParaRPr lang="ru-RU" sz="1400" dirty="0">
              <a:latin typeface="Museo Sans Cyrl 500" panose="02000000000000000000" pitchFamily="50" charset="-52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0085EBDE-B531-35B0-08F8-06DF01B2C25F}"/>
              </a:ext>
            </a:extLst>
          </p:cNvPr>
          <p:cNvSpPr/>
          <p:nvPr/>
        </p:nvSpPr>
        <p:spPr>
          <a:xfrm>
            <a:off x="6084862" y="3788242"/>
            <a:ext cx="5753417" cy="2788405"/>
          </a:xfrm>
          <a:prstGeom prst="round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Cheapest </a:t>
            </a:r>
            <a:r>
              <a:rPr lang="ru-RU" sz="1100" b="1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KilBil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– предлагает полноценную программу лояльности по самой низкой цене. Тариф от 900₽/</a:t>
            </a:r>
            <a:r>
              <a:rPr lang="ru-RU" sz="1100" strike="noStrike" dirty="0" err="1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мес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 за кассу. </a:t>
            </a:r>
          </a:p>
          <a:p>
            <a:r>
              <a:rPr lang="en-US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Biggest </a:t>
            </a:r>
            <a:r>
              <a:rPr lang="ru-RU" sz="1100" b="1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GetMeBack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– выделяется инновациями в удержании клиентов. Использует </a:t>
            </a:r>
            <a:r>
              <a:rPr lang="ru-RU" sz="1100" strike="noStrike" dirty="0" err="1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geo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-пуши и аналитику поведения для персональных </a:t>
            </a:r>
            <a:r>
              <a:rPr lang="ru-RU" sz="1100" strike="noStrike" dirty="0" err="1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офферов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​.</a:t>
            </a:r>
            <a:br>
              <a:rPr lang="ru-RU" sz="1100" dirty="0">
                <a:solidFill>
                  <a:srgbClr val="1155CC"/>
                </a:solidFill>
                <a:latin typeface="MTS Wide" panose="020B0306020102020303" pitchFamily="34" charset="0"/>
                <a:ea typeface="MTS Wide" panose="020B0306020102020303" pitchFamily="34" charset="0"/>
              </a:rPr>
            </a:br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Fastest</a:t>
            </a:r>
            <a:r>
              <a:rPr lang="en-US" sz="1100" b="1" dirty="0">
                <a:solidFill>
                  <a:srgbClr val="1155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b="1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Referof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– рекордно быстрый запуск. Не требует разработки своего приложения – программа работает через мини-приложение в Telegram, готовое к подключению за &lt;24 часа​.</a:t>
            </a:r>
            <a:br>
              <a:rPr lang="ru-RU" sz="1100" dirty="0">
                <a:solidFill>
                  <a:srgbClr val="1155CC"/>
                </a:solidFill>
                <a:latin typeface="MTS Wide" panose="020B0306020102020303" pitchFamily="34" charset="0"/>
                <a:ea typeface="MTS Wide" panose="020B0306020102020303" pitchFamily="34" charset="0"/>
              </a:rPr>
            </a:br>
            <a:r>
              <a:rPr lang="ru-RU" sz="1100" b="1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Experiencest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b="1" strike="noStrike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Teyca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– славится удобством и понятным интерфейсом. Малый бизнес без IT-специалистов легко запускает на </a:t>
            </a:r>
            <a:r>
              <a:rPr lang="ru-RU" sz="1100" strike="noStrike" dirty="0" err="1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Teyca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 свою программу лояльности за сутки.</a:t>
            </a:r>
            <a:endParaRPr lang="ru-RU" sz="1100" dirty="0"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Hottest</a:t>
            </a:r>
            <a:r>
              <a:rPr lang="ru-RU" sz="1100" b="1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" panose="020B0306020102020303" pitchFamily="34" charset="0"/>
                <a:ea typeface="MTS Wide" panose="020B0306020102020303" pitchFamily="34" charset="0"/>
              </a:rPr>
              <a:t> UDS </a:t>
            </a:r>
            <a:r>
              <a:rPr lang="ru-RU" sz="1100" strike="noStrike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–многоуровневая реферальная система UDS мотивирует выстраивать целую сеть. Ни одна другая платформа не даёт такого “игрового” чувства сообщества, как UDS с ее экосистемой партнеров и общей бонусной валютой.</a:t>
            </a:r>
            <a:endParaRPr lang="ru-RU" sz="1100" b="0" i="0" u="none" strike="noStrike" dirty="0">
              <a:solidFill>
                <a:srgbClr val="000000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0D349C5-C30E-C35C-97EF-CC4D4A5D25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590" y="2391026"/>
            <a:ext cx="764758" cy="288735"/>
          </a:xfrm>
          <a:prstGeom prst="rect">
            <a:avLst/>
          </a:prstGeom>
        </p:spPr>
      </p:pic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C56A0719-36DF-7666-3C61-DB503D1B8E28}"/>
              </a:ext>
            </a:extLst>
          </p:cNvPr>
          <p:cNvCxnSpPr>
            <a:cxnSpLocks/>
          </p:cNvCxnSpPr>
          <p:nvPr/>
        </p:nvCxnSpPr>
        <p:spPr>
          <a:xfrm>
            <a:off x="6072329" y="1534350"/>
            <a:ext cx="5773054" cy="0"/>
          </a:xfrm>
          <a:prstGeom prst="line">
            <a:avLst/>
          </a:prstGeom>
          <a:ln w="12700">
            <a:solidFill>
              <a:srgbClr val="FF003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A063667-2F1F-B964-3CA1-6E46706B8F39}"/>
              </a:ext>
            </a:extLst>
          </p:cNvPr>
          <p:cNvSpPr/>
          <p:nvPr/>
        </p:nvSpPr>
        <p:spPr>
          <a:xfrm>
            <a:off x="1406833" y="2112227"/>
            <a:ext cx="2879100" cy="24815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EST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8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CA65D3F3-A9FA-E59E-46E7-7B66FF6D4F8E}"/>
              </a:ext>
            </a:extLst>
          </p:cNvPr>
          <p:cNvSpPr/>
          <p:nvPr/>
        </p:nvSpPr>
        <p:spPr>
          <a:xfrm>
            <a:off x="1059596" y="3712370"/>
            <a:ext cx="2588479" cy="2599560"/>
          </a:xfrm>
          <a:prstGeom prst="rect">
            <a:avLst/>
          </a:prstGeom>
          <a:solidFill>
            <a:srgbClr val="FF0032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60FFB8AF-CF1F-083A-DE6A-4EFADE92FB9E}"/>
              </a:ext>
            </a:extLst>
          </p:cNvPr>
          <p:cNvSpPr/>
          <p:nvPr/>
        </p:nvSpPr>
        <p:spPr>
          <a:xfrm>
            <a:off x="1063172" y="2978826"/>
            <a:ext cx="3303807" cy="3333104"/>
          </a:xfrm>
          <a:prstGeom prst="rect">
            <a:avLst/>
          </a:prstGeom>
          <a:solidFill>
            <a:srgbClr val="FF0032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E526439A-6D52-1A45-60CA-9BB889285C28}"/>
              </a:ext>
            </a:extLst>
          </p:cNvPr>
          <p:cNvSpPr/>
          <p:nvPr/>
        </p:nvSpPr>
        <p:spPr>
          <a:xfrm>
            <a:off x="1066981" y="2264602"/>
            <a:ext cx="4019550" cy="4047328"/>
          </a:xfrm>
          <a:prstGeom prst="rect">
            <a:avLst/>
          </a:prstGeom>
          <a:solidFill>
            <a:srgbClr val="FF0032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A66074D-E203-CE8B-5CC5-BA3730811AB2}"/>
              </a:ext>
            </a:extLst>
          </p:cNvPr>
          <p:cNvSpPr/>
          <p:nvPr/>
        </p:nvSpPr>
        <p:spPr>
          <a:xfrm>
            <a:off x="1063405" y="1496331"/>
            <a:ext cx="5032595" cy="4815599"/>
          </a:xfrm>
          <a:prstGeom prst="rect">
            <a:avLst/>
          </a:prstGeom>
          <a:solidFill>
            <a:srgbClr val="FF0032">
              <a:alpha val="2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C24126-AF10-E0EC-A87A-0AB051D722DA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Увеличение охвата за счет неудовлетворенного спроса и развитие в пользу 12 миллионов пользователей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9514F1-91B3-9294-61EA-D41F12D493E6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Анализ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05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SBAR - Sberbank Business Analytical Research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CB634786-78D9-5D50-E78A-3E701F742172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E451CB9-68C3-ECA1-B6F4-A3398515FF8A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5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45737F-4EB8-738B-38F8-E33FEE23D0EC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Clients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CB5C69B-A9AC-21F5-A396-90E2664A03E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C62544B1-403A-3B07-480E-A702F0489A93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9C67248-7772-4FD1-442E-8700645075E5}"/>
              </a:ext>
            </a:extLst>
          </p:cNvPr>
          <p:cNvCxnSpPr>
            <a:cxnSpLocks/>
          </p:cNvCxnSpPr>
          <p:nvPr/>
        </p:nvCxnSpPr>
        <p:spPr>
          <a:xfrm>
            <a:off x="327578" y="2262167"/>
            <a:ext cx="739403" cy="0"/>
          </a:xfrm>
          <a:prstGeom prst="line">
            <a:avLst/>
          </a:prstGeom>
          <a:noFill/>
          <a:ln w="6350" cap="flat">
            <a:solidFill>
              <a:srgbClr val="FF00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D138AD0-FDFC-A2C1-90F5-44705F70337F}"/>
              </a:ext>
            </a:extLst>
          </p:cNvPr>
          <p:cNvCxnSpPr>
            <a:cxnSpLocks/>
          </p:cNvCxnSpPr>
          <p:nvPr/>
        </p:nvCxnSpPr>
        <p:spPr>
          <a:xfrm>
            <a:off x="337585" y="1265707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1DF605D4-8FA7-7B4E-8F39-9A6C0BC755CC}"/>
              </a:ext>
            </a:extLst>
          </p:cNvPr>
          <p:cNvSpPr/>
          <p:nvPr/>
        </p:nvSpPr>
        <p:spPr>
          <a:xfrm>
            <a:off x="334963" y="913246"/>
            <a:ext cx="5659437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Емкость рынка, </a:t>
            </a:r>
            <a:r>
              <a:rPr lang="ru-RU" sz="12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тыс./клиентов</a:t>
            </a:r>
            <a:endParaRPr lang="ru-RU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7A42C5C6-97E2-7843-9198-6317EEC86243}"/>
              </a:ext>
            </a:extLst>
          </p:cNvPr>
          <p:cNvCxnSpPr>
            <a:cxnSpLocks/>
          </p:cNvCxnSpPr>
          <p:nvPr/>
        </p:nvCxnSpPr>
        <p:spPr>
          <a:xfrm>
            <a:off x="6823075" y="1265707"/>
            <a:ext cx="429860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F23252AE-C2C5-2F19-74D6-E26585292A00}"/>
              </a:ext>
            </a:extLst>
          </p:cNvPr>
          <p:cNvSpPr/>
          <p:nvPr/>
        </p:nvSpPr>
        <p:spPr>
          <a:xfrm>
            <a:off x="6823075" y="913246"/>
            <a:ext cx="3946525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Привлечение ЛПР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4FB4E995-FD0E-2333-B42B-9DDEBDE37BD3}"/>
              </a:ext>
            </a:extLst>
          </p:cNvPr>
          <p:cNvSpPr/>
          <p:nvPr/>
        </p:nvSpPr>
        <p:spPr>
          <a:xfrm>
            <a:off x="6824442" y="1366225"/>
            <a:ext cx="2080557" cy="3524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rgbClr val="FF003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TS Wide Medium" panose="020B0306020102020303" pitchFamily="34" charset="0"/>
                <a:ea typeface="MTS Wide Medium" panose="020B0306020102020303" pitchFamily="34" charset="0"/>
                <a:cs typeface="Helvetica Neue Medium"/>
                <a:sym typeface="Helvetica Neue Medium"/>
              </a:rPr>
              <a:t>Потребности</a:t>
            </a:r>
          </a:p>
        </p:txBody>
      </p: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5F16FA8F-80B7-53AD-7256-7A34876D52C1}"/>
              </a:ext>
            </a:extLst>
          </p:cNvPr>
          <p:cNvSpPr/>
          <p:nvPr/>
        </p:nvSpPr>
        <p:spPr>
          <a:xfrm>
            <a:off x="1061575" y="1491458"/>
            <a:ext cx="5034425" cy="765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1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Рынок Микропредприятий и Самозанятых</a:t>
            </a:r>
            <a:endParaRPr lang="ru-RU" sz="12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CCD8253-7951-AB61-8F8D-CA337801D878}"/>
              </a:ext>
            </a:extLst>
          </p:cNvPr>
          <p:cNvSpPr/>
          <p:nvPr/>
        </p:nvSpPr>
        <p:spPr>
          <a:xfrm>
            <a:off x="340520" y="1496329"/>
            <a:ext cx="722652" cy="7658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PAM</a:t>
            </a:r>
            <a:endParaRPr lang="ru-RU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32D4458F-C5E6-1A92-FBB2-40404B37A385}"/>
              </a:ext>
            </a:extLst>
          </p:cNvPr>
          <p:cNvCxnSpPr>
            <a:cxnSpLocks/>
          </p:cNvCxnSpPr>
          <p:nvPr/>
        </p:nvCxnSpPr>
        <p:spPr>
          <a:xfrm>
            <a:off x="334963" y="2976391"/>
            <a:ext cx="732016" cy="0"/>
          </a:xfrm>
          <a:prstGeom prst="line">
            <a:avLst/>
          </a:prstGeom>
          <a:noFill/>
          <a:ln w="6350" cap="flat">
            <a:solidFill>
              <a:srgbClr val="FF00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3089D1CC-5D9B-A55F-03F0-DE539EF2788E}"/>
              </a:ext>
            </a:extLst>
          </p:cNvPr>
          <p:cNvSpPr/>
          <p:nvPr/>
        </p:nvSpPr>
        <p:spPr>
          <a:xfrm>
            <a:off x="334963" y="2264601"/>
            <a:ext cx="732017" cy="709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TAM</a:t>
            </a:r>
            <a:endParaRPr lang="ru-RU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A11880E1-778D-F27F-28A4-F8D6CCEEC301}"/>
              </a:ext>
            </a:extLst>
          </p:cNvPr>
          <p:cNvCxnSpPr>
            <a:cxnSpLocks/>
          </p:cNvCxnSpPr>
          <p:nvPr/>
        </p:nvCxnSpPr>
        <p:spPr>
          <a:xfrm>
            <a:off x="334002" y="3710201"/>
            <a:ext cx="732977" cy="0"/>
          </a:xfrm>
          <a:prstGeom prst="line">
            <a:avLst/>
          </a:prstGeom>
          <a:noFill/>
          <a:ln w="6350" cap="flat">
            <a:solidFill>
              <a:srgbClr val="FF00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466B9E4-983F-F7B2-274E-B6DFF8A6FA30}"/>
              </a:ext>
            </a:extLst>
          </p:cNvPr>
          <p:cNvSpPr/>
          <p:nvPr/>
        </p:nvSpPr>
        <p:spPr>
          <a:xfrm>
            <a:off x="334963" y="2973955"/>
            <a:ext cx="728209" cy="7384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SAM</a:t>
            </a:r>
            <a:endParaRPr lang="ru-RU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772E15BF-4DCE-887C-F75F-D51BBBCE7DD0}"/>
              </a:ext>
            </a:extLst>
          </p:cNvPr>
          <p:cNvCxnSpPr>
            <a:cxnSpLocks/>
          </p:cNvCxnSpPr>
          <p:nvPr/>
        </p:nvCxnSpPr>
        <p:spPr>
          <a:xfrm>
            <a:off x="334963" y="4443745"/>
            <a:ext cx="732977" cy="0"/>
          </a:xfrm>
          <a:prstGeom prst="line">
            <a:avLst/>
          </a:prstGeom>
          <a:noFill/>
          <a:ln w="6350" cap="flat">
            <a:solidFill>
              <a:srgbClr val="FF00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" name="Прямоугольник 61">
            <a:extLst>
              <a:ext uri="{FF2B5EF4-FFF2-40B4-BE49-F238E27FC236}">
                <a16:creationId xmlns:a16="http://schemas.microsoft.com/office/drawing/2014/main" id="{87E00640-407D-1638-3DF9-E28281A0525E}"/>
              </a:ext>
            </a:extLst>
          </p:cNvPr>
          <p:cNvSpPr/>
          <p:nvPr/>
        </p:nvSpPr>
        <p:spPr>
          <a:xfrm>
            <a:off x="340519" y="3712369"/>
            <a:ext cx="719077" cy="729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SOM</a:t>
            </a:r>
            <a:endParaRPr lang="ru-RU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4F56C26F-A4C8-4E86-FF4D-1DB6273BF8C6}"/>
              </a:ext>
            </a:extLst>
          </p:cNvPr>
          <p:cNvSpPr/>
          <p:nvPr/>
        </p:nvSpPr>
        <p:spPr>
          <a:xfrm>
            <a:off x="1066748" y="2264601"/>
            <a:ext cx="4019549" cy="716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1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Рынок Самозанятых</a:t>
            </a:r>
            <a:endParaRPr lang="ru-RU" sz="12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8929234A-EA64-FC65-591F-5035991770E2}"/>
              </a:ext>
            </a:extLst>
          </p:cNvPr>
          <p:cNvSpPr/>
          <p:nvPr/>
        </p:nvSpPr>
        <p:spPr>
          <a:xfrm>
            <a:off x="1059596" y="2988404"/>
            <a:ext cx="3303807" cy="7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1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Рынок Бизнес-клиентов МТС</a:t>
            </a:r>
            <a:endParaRPr lang="ru-RU" sz="12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85D45B03-DE2D-1AF9-F557-2CB9399D1C1F}"/>
              </a:ext>
            </a:extLst>
          </p:cNvPr>
          <p:cNvSpPr/>
          <p:nvPr/>
        </p:nvSpPr>
        <p:spPr>
          <a:xfrm>
            <a:off x="1056020" y="3712367"/>
            <a:ext cx="2588479" cy="736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sz="11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Охваченный рынок</a:t>
            </a:r>
            <a:endParaRPr lang="ru-RU" sz="1200" dirty="0">
              <a:solidFill>
                <a:schemeClr val="tx1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FE010A-CD1E-09A4-E971-24D7869F41B8}"/>
              </a:ext>
            </a:extLst>
          </p:cNvPr>
          <p:cNvSpPr/>
          <p:nvPr/>
        </p:nvSpPr>
        <p:spPr>
          <a:xfrm>
            <a:off x="1076346" y="1491458"/>
            <a:ext cx="1566842" cy="772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12.000тыс./</a:t>
            </a:r>
            <a:r>
              <a:rPr lang="ru-RU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кл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B09BCD3-6C92-3DC8-A200-8ECA06529CB2}"/>
              </a:ext>
            </a:extLst>
          </p:cNvPr>
          <p:cNvSpPr/>
          <p:nvPr/>
        </p:nvSpPr>
        <p:spPr>
          <a:xfrm>
            <a:off x="1070322" y="2272035"/>
            <a:ext cx="1566842" cy="699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8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.000тыс./</a:t>
            </a:r>
            <a:r>
              <a:rPr lang="ru-RU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кл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E4F4FCF-D1AA-964E-20D9-7328FA1C3470}"/>
              </a:ext>
            </a:extLst>
          </p:cNvPr>
          <p:cNvSpPr/>
          <p:nvPr/>
        </p:nvSpPr>
        <p:spPr>
          <a:xfrm>
            <a:off x="1070322" y="2968802"/>
            <a:ext cx="1566842" cy="755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4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.000тыс./</a:t>
            </a:r>
            <a:r>
              <a:rPr lang="ru-RU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кл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63E5F35-18C7-A6CD-8C81-FBDE4C810C41}"/>
              </a:ext>
            </a:extLst>
          </p:cNvPr>
          <p:cNvSpPr/>
          <p:nvPr/>
        </p:nvSpPr>
        <p:spPr>
          <a:xfrm>
            <a:off x="1052444" y="3719439"/>
            <a:ext cx="1566842" cy="7289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15тыс./</a:t>
            </a:r>
            <a:r>
              <a:rPr lang="ru-RU" sz="11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кл</a:t>
            </a:r>
            <a:r>
              <a:rPr lang="ru-RU" sz="11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09B88F4-7BF1-E052-A5B5-C5BF98262E4E}"/>
              </a:ext>
            </a:extLst>
          </p:cNvPr>
          <p:cNvSpPr/>
          <p:nvPr/>
        </p:nvSpPr>
        <p:spPr>
          <a:xfrm>
            <a:off x="9035097" y="1366225"/>
            <a:ext cx="2080557" cy="35246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solidFill>
              <a:srgbClr val="FF003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dirty="0">
                <a:solidFill>
                  <a:srgbClr val="16161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  <a:cs typeface="Helvetica Neue Medium"/>
                <a:sym typeface="Helvetica Neue Medium"/>
              </a:rPr>
              <a:t>Преимущества</a:t>
            </a:r>
            <a:endParaRPr kumimoji="0" lang="ru-RU" sz="1200" b="1" i="0" u="none" strike="noStrike" kern="1200" cap="none" spc="0" normalizeH="0" baseline="0" noProof="0" dirty="0">
              <a:ln>
                <a:noFill/>
              </a:ln>
              <a:solidFill>
                <a:srgbClr val="16161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TS Wide Medium" panose="020B0306020102020303" pitchFamily="34" charset="0"/>
              <a:ea typeface="MTS Wide Medium" panose="020B0306020102020303" pitchFamily="34" charset="0"/>
              <a:cs typeface="Helvetica Neue Medium"/>
              <a:sym typeface="Helvetica Neue Medium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ACDA17C-409C-B159-BF37-98F684DF977E}"/>
              </a:ext>
            </a:extLst>
          </p:cNvPr>
          <p:cNvSpPr/>
          <p:nvPr/>
        </p:nvSpPr>
        <p:spPr>
          <a:xfrm>
            <a:off x="6824441" y="1819202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CB83BF5C-7203-91EF-9D9B-96CA00D6646F}"/>
              </a:ext>
            </a:extLst>
          </p:cNvPr>
          <p:cNvCxnSpPr>
            <a:cxnSpLocks/>
          </p:cNvCxnSpPr>
          <p:nvPr/>
        </p:nvCxnSpPr>
        <p:spPr>
          <a:xfrm>
            <a:off x="2619286" y="2119828"/>
            <a:ext cx="4094665" cy="0"/>
          </a:xfrm>
          <a:prstGeom prst="straightConnector1">
            <a:avLst/>
          </a:prstGeom>
          <a:ln>
            <a:solidFill>
              <a:srgbClr val="FF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9EA07138-E485-450C-7C61-C30EF41D27C8}"/>
              </a:ext>
            </a:extLst>
          </p:cNvPr>
          <p:cNvCxnSpPr>
            <a:cxnSpLocks/>
          </p:cNvCxnSpPr>
          <p:nvPr/>
        </p:nvCxnSpPr>
        <p:spPr>
          <a:xfrm>
            <a:off x="3144033" y="2848425"/>
            <a:ext cx="3572005" cy="0"/>
          </a:xfrm>
          <a:prstGeom prst="straightConnector1">
            <a:avLst/>
          </a:prstGeom>
          <a:ln>
            <a:solidFill>
              <a:srgbClr val="FF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07193028-3D38-B959-14D8-544A096775C8}"/>
              </a:ext>
            </a:extLst>
          </p:cNvPr>
          <p:cNvCxnSpPr>
            <a:cxnSpLocks/>
          </p:cNvCxnSpPr>
          <p:nvPr/>
        </p:nvCxnSpPr>
        <p:spPr>
          <a:xfrm>
            <a:off x="1918570" y="3564496"/>
            <a:ext cx="4795381" cy="0"/>
          </a:xfrm>
          <a:prstGeom prst="straightConnector1">
            <a:avLst/>
          </a:prstGeom>
          <a:ln>
            <a:solidFill>
              <a:srgbClr val="FF00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A9B9CD2C-A69E-3D81-45D4-33A5C21EA885}"/>
              </a:ext>
            </a:extLst>
          </p:cNvPr>
          <p:cNvSpPr/>
          <p:nvPr/>
        </p:nvSpPr>
        <p:spPr>
          <a:xfrm>
            <a:off x="6831827" y="2527584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D92F755-222A-2A02-96D6-9664B787FC21}"/>
              </a:ext>
            </a:extLst>
          </p:cNvPr>
          <p:cNvSpPr/>
          <p:nvPr/>
        </p:nvSpPr>
        <p:spPr>
          <a:xfrm>
            <a:off x="6831827" y="3238613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B90EE85F-5D27-FD46-F5EB-B07311490438}"/>
              </a:ext>
            </a:extLst>
          </p:cNvPr>
          <p:cNvSpPr/>
          <p:nvPr/>
        </p:nvSpPr>
        <p:spPr>
          <a:xfrm>
            <a:off x="9020787" y="1821553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50C7E1DC-B3E2-B3CC-CBDF-3D733AF8641D}"/>
              </a:ext>
            </a:extLst>
          </p:cNvPr>
          <p:cNvSpPr/>
          <p:nvPr/>
        </p:nvSpPr>
        <p:spPr>
          <a:xfrm>
            <a:off x="9028173" y="2529935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ED7055D-BA9F-1372-BC3C-3BD620869B46}"/>
              </a:ext>
            </a:extLst>
          </p:cNvPr>
          <p:cNvSpPr/>
          <p:nvPr/>
        </p:nvSpPr>
        <p:spPr>
          <a:xfrm>
            <a:off x="9028173" y="3240964"/>
            <a:ext cx="2080557" cy="607865"/>
          </a:xfrm>
          <a:prstGeom prst="rect">
            <a:avLst/>
          </a:prstGeom>
          <a:noFill/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: скругленные углы 65">
            <a:extLst>
              <a:ext uri="{FF2B5EF4-FFF2-40B4-BE49-F238E27FC236}">
                <a16:creationId xmlns:a16="http://schemas.microsoft.com/office/drawing/2014/main" id="{0348F49A-5472-2462-0BAC-F58153454E10}"/>
              </a:ext>
            </a:extLst>
          </p:cNvPr>
          <p:cNvSpPr/>
          <p:nvPr/>
        </p:nvSpPr>
        <p:spPr>
          <a:xfrm>
            <a:off x="6823075" y="4698830"/>
            <a:ext cx="4292579" cy="1544772"/>
          </a:xfrm>
          <a:prstGeom prst="roundRect">
            <a:avLst/>
          </a:prstGeom>
          <a:noFill/>
          <a:ln w="19050"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B0BB6-464D-F7D9-FA0C-FE0EB45778FE}"/>
              </a:ext>
            </a:extLst>
          </p:cNvPr>
          <p:cNvSpPr txBox="1"/>
          <p:nvPr/>
        </p:nvSpPr>
        <p:spPr>
          <a:xfrm>
            <a:off x="6823075" y="2523501"/>
            <a:ext cx="2089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Подручные решения для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небольшого объема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7A3C9-7E9A-17CF-DDB7-B7F2D33FB8EA}"/>
              </a:ext>
            </a:extLst>
          </p:cNvPr>
          <p:cNvSpPr txBox="1"/>
          <p:nvPr/>
        </p:nvSpPr>
        <p:spPr>
          <a:xfrm>
            <a:off x="6814323" y="1808389"/>
            <a:ext cx="2089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Рекламные возможности таргетинга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МТС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F1AA16-6E27-53A3-8924-CF64C7B821DD}"/>
              </a:ext>
            </a:extLst>
          </p:cNvPr>
          <p:cNvSpPr txBox="1"/>
          <p:nvPr/>
        </p:nvSpPr>
        <p:spPr>
          <a:xfrm>
            <a:off x="6823075" y="3227800"/>
            <a:ext cx="2089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Использование цифровых продуктов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одного поставщика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F5BE96FB-BE7A-9205-8B6E-0824B12D4F9D}"/>
              </a:ext>
            </a:extLst>
          </p:cNvPr>
          <p:cNvSpPr/>
          <p:nvPr/>
        </p:nvSpPr>
        <p:spPr>
          <a:xfrm>
            <a:off x="8099644" y="4173025"/>
            <a:ext cx="1739439" cy="201608"/>
          </a:xfrm>
          <a:prstGeom prst="downArrow">
            <a:avLst>
              <a:gd name="adj1" fmla="val 22199"/>
              <a:gd name="adj2" fmla="val 61522"/>
            </a:avLst>
          </a:prstGeom>
          <a:noFill/>
          <a:ln>
            <a:solidFill>
              <a:srgbClr val="FF003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FA411-40A9-0D7E-3918-C3545FD21765}"/>
              </a:ext>
            </a:extLst>
          </p:cNvPr>
          <p:cNvSpPr txBox="1"/>
          <p:nvPr/>
        </p:nvSpPr>
        <p:spPr>
          <a:xfrm>
            <a:off x="9016410" y="1900043"/>
            <a:ext cx="2089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Сотрудничество с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МТС Маркетолог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5DABD-8EBE-7F50-EB80-95ACC9496E68}"/>
              </a:ext>
            </a:extLst>
          </p:cNvPr>
          <p:cNvSpPr txBox="1"/>
          <p:nvPr/>
        </p:nvSpPr>
        <p:spPr>
          <a:xfrm>
            <a:off x="9016409" y="2606348"/>
            <a:ext cx="2089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Простота и Легкость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CJM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EEFB7A-0F69-6A89-97F9-384D80EDAB9D}"/>
              </a:ext>
            </a:extLst>
          </p:cNvPr>
          <p:cNvSpPr txBox="1"/>
          <p:nvPr/>
        </p:nvSpPr>
        <p:spPr>
          <a:xfrm>
            <a:off x="9035710" y="3299437"/>
            <a:ext cx="2089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Продукты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одной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экосистемы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E97AD1-BE37-55C2-49FA-486C43C07446}"/>
              </a:ext>
            </a:extLst>
          </p:cNvPr>
          <p:cNvSpPr txBox="1"/>
          <p:nvPr/>
        </p:nvSpPr>
        <p:spPr>
          <a:xfrm>
            <a:off x="6814323" y="4769826"/>
            <a:ext cx="427372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Выделенный набор преимуществ является основной для продуктового менеджмента команды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МТС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Tabs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. Так, развитие собственного продукта на базе 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экосистемы компании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, расширяет возможности команды в создании конкурентноспособного продукта </a:t>
            </a: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MLP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  <a:endParaRPr lang="ru-RU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76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Object 1" descr="preencoded.png">
            <a:extLst>
              <a:ext uri="{FF2B5EF4-FFF2-40B4-BE49-F238E27FC236}">
                <a16:creationId xmlns:a16="http://schemas.microsoft.com/office/drawing/2014/main" id="{42E9DC4A-4404-C0AF-9D10-2182F90C1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15631" y="4889086"/>
            <a:ext cx="1299322" cy="1436589"/>
          </a:xfrm>
          <a:prstGeom prst="rect">
            <a:avLst/>
          </a:prstGeom>
        </p:spPr>
      </p:pic>
      <p:pic>
        <p:nvPicPr>
          <p:cNvPr id="8" name="Object 1" descr="preencoded.png">
            <a:extLst>
              <a:ext uri="{FF2B5EF4-FFF2-40B4-BE49-F238E27FC236}">
                <a16:creationId xmlns:a16="http://schemas.microsoft.com/office/drawing/2014/main" id="{DFDCFF9A-2911-E4FC-B31A-3730F1EBD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0185" y="4882218"/>
            <a:ext cx="1299322" cy="1436589"/>
          </a:xfrm>
          <a:prstGeom prst="rect">
            <a:avLst/>
          </a:prstGeom>
        </p:spPr>
      </p:pic>
      <p:pic>
        <p:nvPicPr>
          <p:cNvPr id="5" name="Object 1" descr="preencoded.png">
            <a:extLst>
              <a:ext uri="{FF2B5EF4-FFF2-40B4-BE49-F238E27FC236}">
                <a16:creationId xmlns:a16="http://schemas.microsoft.com/office/drawing/2014/main" id="{7D7B5FF1-7991-D52B-476E-3C2CB868F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74262" y="4874401"/>
            <a:ext cx="1299322" cy="14365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D16121-2F01-94B8-1789-A34E6AB90F92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Business-app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14D8B0C-1E13-3CF7-5BD2-1FB2ADDA6996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6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AD63240-3B68-1DC4-2324-81182AC72B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B3DC4C8D-EAC4-03D6-2587-FE239BCE60F5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Шаблон приложения для ЛПР с реализованной клиентской частью через автоматизированную коммуникацию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75F220B-BABA-3F0F-3BFD-96989634758E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Разработка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EA556BF-1A57-B37A-65C9-7C4916DD615A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50CDFF18-7567-343D-F63B-C3BE4CA876CC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Object 1" descr="preencoded.png">
            <a:extLst>
              <a:ext uri="{FF2B5EF4-FFF2-40B4-BE49-F238E27FC236}">
                <a16:creationId xmlns:a16="http://schemas.microsoft.com/office/drawing/2014/main" id="{A742F311-3CD3-8BFA-2CD8-A4C2EF466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3218" y="4879729"/>
            <a:ext cx="1299322" cy="1436589"/>
          </a:xfrm>
          <a:prstGeom prst="rect">
            <a:avLst/>
          </a:prstGeom>
        </p:spPr>
      </p:pic>
      <p:pic>
        <p:nvPicPr>
          <p:cNvPr id="32" name="Object 19" descr="preencoded.png">
            <a:extLst>
              <a:ext uri="{FF2B5EF4-FFF2-40B4-BE49-F238E27FC236}">
                <a16:creationId xmlns:a16="http://schemas.microsoft.com/office/drawing/2014/main" id="{C9175D4E-C54E-CA1E-F399-6F801ABAA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124315" y="9067016"/>
            <a:ext cx="7950200" cy="12192"/>
          </a:xfrm>
          <a:prstGeom prst="rect">
            <a:avLst/>
          </a:prstGeom>
        </p:spPr>
      </p:pic>
      <p:pic>
        <p:nvPicPr>
          <p:cNvPr id="33" name="Object 34" descr="preencoded.png">
            <a:extLst>
              <a:ext uri="{FF2B5EF4-FFF2-40B4-BE49-F238E27FC236}">
                <a16:creationId xmlns:a16="http://schemas.microsoft.com/office/drawing/2014/main" id="{9E67D93D-EA12-C9B3-3FF6-D561ED89E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63480" y="4612008"/>
            <a:ext cx="879842" cy="259409"/>
          </a:xfrm>
          <a:prstGeom prst="rect">
            <a:avLst/>
          </a:prstGeom>
        </p:spPr>
      </p:pic>
      <p:sp>
        <p:nvSpPr>
          <p:cNvPr id="40" name="Object60">
            <a:extLst>
              <a:ext uri="{FF2B5EF4-FFF2-40B4-BE49-F238E27FC236}">
                <a16:creationId xmlns:a16="http://schemas.microsoft.com/office/drawing/2014/main" id="{D38F2F54-F260-F138-BA2F-AF9D9F793D92}"/>
              </a:ext>
            </a:extLst>
          </p:cNvPr>
          <p:cNvSpPr/>
          <p:nvPr/>
        </p:nvSpPr>
        <p:spPr>
          <a:xfrm>
            <a:off x="327343" y="5600513"/>
            <a:ext cx="1299322" cy="70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POS</a:t>
            </a:r>
            <a:r>
              <a:rPr lang="ru-RU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-терминал/</a:t>
            </a:r>
          </a:p>
          <a:p>
            <a:pPr algn="ctr">
              <a:lnSpc>
                <a:spcPts val="900"/>
              </a:lnSpc>
            </a:pPr>
            <a:r>
              <a:rPr lang="ru-RU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Входящий платеж</a:t>
            </a:r>
            <a:endParaRPr lang="en-US" sz="85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A6F8BB52-5C4A-E3EA-80BD-0123D5D111B9}"/>
              </a:ext>
            </a:extLst>
          </p:cNvPr>
          <p:cNvSpPr/>
          <p:nvPr/>
        </p:nvSpPr>
        <p:spPr>
          <a:xfrm>
            <a:off x="6852492" y="5711726"/>
            <a:ext cx="5004546" cy="574673"/>
          </a:xfrm>
          <a:prstGeom prst="roundRect">
            <a:avLst/>
          </a:prstGeom>
          <a:solidFill>
            <a:srgbClr val="FF0032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MTS Wide Medium" panose="020B0306020102020303" pitchFamily="34" charset="0"/>
                <a:ea typeface="MTS Wide Medium" panose="020B0306020102020303" pitchFamily="34" charset="0"/>
              </a:rPr>
              <a:t>Гиперссылка</a:t>
            </a:r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id="{AF5DAE4A-4243-0F54-54AC-E49ED9A2F0A2}"/>
              </a:ext>
            </a:extLst>
          </p:cNvPr>
          <p:cNvSpPr/>
          <p:nvPr/>
        </p:nvSpPr>
        <p:spPr>
          <a:xfrm>
            <a:off x="7696200" y="5822752"/>
            <a:ext cx="356356" cy="356354"/>
          </a:xfrm>
          <a:custGeom>
            <a:avLst/>
            <a:gdLst>
              <a:gd name="connsiteX0" fmla="*/ 152001 w 171450"/>
              <a:gd name="connsiteY0" fmla="*/ 111469 h 171449"/>
              <a:gd name="connsiteX1" fmla="*/ 159294 w 171450"/>
              <a:gd name="connsiteY1" fmla="*/ 114301 h 171449"/>
              <a:gd name="connsiteX2" fmla="*/ 156343 w 171450"/>
              <a:gd name="connsiteY2" fmla="*/ 134937 h 171449"/>
              <a:gd name="connsiteX3" fmla="*/ 103970 w 171450"/>
              <a:gd name="connsiteY3" fmla="*/ 163888 h 171449"/>
              <a:gd name="connsiteX4" fmla="*/ 103330 w 171450"/>
              <a:gd name="connsiteY4" fmla="*/ 164242 h 171449"/>
              <a:gd name="connsiteX5" fmla="*/ 67712 w 171450"/>
              <a:gd name="connsiteY5" fmla="*/ 163888 h 171449"/>
              <a:gd name="connsiteX6" fmla="*/ 15340 w 171450"/>
              <a:gd name="connsiteY6" fmla="*/ 134937 h 171449"/>
              <a:gd name="connsiteX7" fmla="*/ 0 w 171450"/>
              <a:gd name="connsiteY7" fmla="*/ 123802 h 171449"/>
              <a:gd name="connsiteX8" fmla="*/ 12384 w 171450"/>
              <a:gd name="connsiteY8" fmla="*/ 114301 h 171449"/>
              <a:gd name="connsiteX9" fmla="*/ 27244 w 171450"/>
              <a:gd name="connsiteY9" fmla="*/ 114301 h 171449"/>
              <a:gd name="connsiteX10" fmla="*/ 63434 w 171450"/>
              <a:gd name="connsiteY10" fmla="*/ 134307 h 171449"/>
              <a:gd name="connsiteX11" fmla="*/ 74589 w 171450"/>
              <a:gd name="connsiteY11" fmla="*/ 140132 h 171449"/>
              <a:gd name="connsiteX12" fmla="*/ 85669 w 171450"/>
              <a:gd name="connsiteY12" fmla="*/ 142874 h 171449"/>
              <a:gd name="connsiteX13" fmla="*/ 96764 w 171450"/>
              <a:gd name="connsiteY13" fmla="*/ 140297 h 171449"/>
              <a:gd name="connsiteX14" fmla="*/ 107593 w 171450"/>
              <a:gd name="connsiteY14" fmla="*/ 134669 h 171449"/>
              <a:gd name="connsiteX15" fmla="*/ 144438 w 171450"/>
              <a:gd name="connsiteY15" fmla="*/ 114301 h 171449"/>
              <a:gd name="connsiteX16" fmla="*/ 152001 w 171450"/>
              <a:gd name="connsiteY16" fmla="*/ 111469 h 171449"/>
              <a:gd name="connsiteX17" fmla="*/ 152000 w 171450"/>
              <a:gd name="connsiteY17" fmla="*/ 73368 h 171449"/>
              <a:gd name="connsiteX18" fmla="*/ 159293 w 171450"/>
              <a:gd name="connsiteY18" fmla="*/ 76201 h 171449"/>
              <a:gd name="connsiteX19" fmla="*/ 156343 w 171450"/>
              <a:gd name="connsiteY19" fmla="*/ 96837 h 171449"/>
              <a:gd name="connsiteX20" fmla="*/ 103970 w 171450"/>
              <a:gd name="connsiteY20" fmla="*/ 125788 h 171449"/>
              <a:gd name="connsiteX21" fmla="*/ 103330 w 171450"/>
              <a:gd name="connsiteY21" fmla="*/ 126142 h 171449"/>
              <a:gd name="connsiteX22" fmla="*/ 67712 w 171450"/>
              <a:gd name="connsiteY22" fmla="*/ 125788 h 171449"/>
              <a:gd name="connsiteX23" fmla="*/ 15340 w 171450"/>
              <a:gd name="connsiteY23" fmla="*/ 96837 h 171449"/>
              <a:gd name="connsiteX24" fmla="*/ 0 w 171450"/>
              <a:gd name="connsiteY24" fmla="*/ 85702 h 171449"/>
              <a:gd name="connsiteX25" fmla="*/ 12384 w 171450"/>
              <a:gd name="connsiteY25" fmla="*/ 76201 h 171449"/>
              <a:gd name="connsiteX26" fmla="*/ 27244 w 171450"/>
              <a:gd name="connsiteY26" fmla="*/ 76201 h 171449"/>
              <a:gd name="connsiteX27" fmla="*/ 63446 w 171450"/>
              <a:gd name="connsiteY27" fmla="*/ 96213 h 171449"/>
              <a:gd name="connsiteX28" fmla="*/ 74714 w 171450"/>
              <a:gd name="connsiteY28" fmla="*/ 102086 h 171449"/>
              <a:gd name="connsiteX29" fmla="*/ 85956 w 171450"/>
              <a:gd name="connsiteY29" fmla="*/ 104774 h 171449"/>
              <a:gd name="connsiteX30" fmla="*/ 97134 w 171450"/>
              <a:gd name="connsiteY30" fmla="*/ 102034 h 171449"/>
              <a:gd name="connsiteX31" fmla="*/ 107745 w 171450"/>
              <a:gd name="connsiteY31" fmla="*/ 96484 h 171449"/>
              <a:gd name="connsiteX32" fmla="*/ 144438 w 171450"/>
              <a:gd name="connsiteY32" fmla="*/ 76201 h 171449"/>
              <a:gd name="connsiteX33" fmla="*/ 152000 w 171450"/>
              <a:gd name="connsiteY33" fmla="*/ 73368 h 171449"/>
              <a:gd name="connsiteX34" fmla="*/ 85842 w 171450"/>
              <a:gd name="connsiteY34" fmla="*/ 0 h 171449"/>
              <a:gd name="connsiteX35" fmla="*/ 103970 w 171450"/>
              <a:gd name="connsiteY35" fmla="*/ 7515 h 171449"/>
              <a:gd name="connsiteX36" fmla="*/ 156343 w 171450"/>
              <a:gd name="connsiteY36" fmla="*/ 36466 h 171449"/>
              <a:gd name="connsiteX37" fmla="*/ 156343 w 171450"/>
              <a:gd name="connsiteY37" fmla="*/ 58736 h 171449"/>
              <a:gd name="connsiteX38" fmla="*/ 103970 w 171450"/>
              <a:gd name="connsiteY38" fmla="*/ 87687 h 171449"/>
              <a:gd name="connsiteX39" fmla="*/ 67712 w 171450"/>
              <a:gd name="connsiteY39" fmla="*/ 87687 h 171449"/>
              <a:gd name="connsiteX40" fmla="*/ 15340 w 171450"/>
              <a:gd name="connsiteY40" fmla="*/ 58736 h 171449"/>
              <a:gd name="connsiteX41" fmla="*/ 15340 w 171450"/>
              <a:gd name="connsiteY41" fmla="*/ 36466 h 171449"/>
              <a:gd name="connsiteX42" fmla="*/ 67712 w 171450"/>
              <a:gd name="connsiteY42" fmla="*/ 7515 h 171449"/>
              <a:gd name="connsiteX43" fmla="*/ 85842 w 171450"/>
              <a:gd name="connsiteY43" fmla="*/ 0 h 17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450" h="171449">
                <a:moveTo>
                  <a:pt x="152001" y="111469"/>
                </a:moveTo>
                <a:cubicBezTo>
                  <a:pt x="154011" y="111491"/>
                  <a:pt x="155977" y="112457"/>
                  <a:pt x="159294" y="114301"/>
                </a:cubicBezTo>
                <a:cubicBezTo>
                  <a:pt x="176432" y="123831"/>
                  <a:pt x="175450" y="124375"/>
                  <a:pt x="156343" y="134937"/>
                </a:cubicBezTo>
                <a:lnTo>
                  <a:pt x="103970" y="163888"/>
                </a:lnTo>
                <a:cubicBezTo>
                  <a:pt x="103754" y="164008"/>
                  <a:pt x="103541" y="164125"/>
                  <a:pt x="103330" y="164242"/>
                </a:cubicBezTo>
                <a:cubicBezTo>
                  <a:pt x="85844" y="173910"/>
                  <a:pt x="85843" y="173911"/>
                  <a:pt x="67712" y="163888"/>
                </a:cubicBezTo>
                <a:lnTo>
                  <a:pt x="15340" y="134937"/>
                </a:lnTo>
                <a:cubicBezTo>
                  <a:pt x="5113" y="129284"/>
                  <a:pt x="0" y="126543"/>
                  <a:pt x="0" y="123802"/>
                </a:cubicBezTo>
                <a:cubicBezTo>
                  <a:pt x="0" y="121339"/>
                  <a:pt x="4128" y="118876"/>
                  <a:pt x="12384" y="114301"/>
                </a:cubicBezTo>
                <a:cubicBezTo>
                  <a:pt x="19015" y="110626"/>
                  <a:pt x="20254" y="110438"/>
                  <a:pt x="27244" y="114301"/>
                </a:cubicBezTo>
                <a:lnTo>
                  <a:pt x="63434" y="134307"/>
                </a:lnTo>
                <a:cubicBezTo>
                  <a:pt x="67684" y="136656"/>
                  <a:pt x="71389" y="138705"/>
                  <a:pt x="74589" y="140132"/>
                </a:cubicBezTo>
                <a:cubicBezTo>
                  <a:pt x="77984" y="141644"/>
                  <a:pt x="81597" y="142833"/>
                  <a:pt x="85669" y="142874"/>
                </a:cubicBezTo>
                <a:cubicBezTo>
                  <a:pt x="89771" y="142915"/>
                  <a:pt x="93384" y="141781"/>
                  <a:pt x="96764" y="140297"/>
                </a:cubicBezTo>
                <a:cubicBezTo>
                  <a:pt x="99912" y="138917"/>
                  <a:pt x="103518" y="136923"/>
                  <a:pt x="107593" y="134669"/>
                </a:cubicBezTo>
                <a:lnTo>
                  <a:pt x="144438" y="114301"/>
                </a:lnTo>
                <a:cubicBezTo>
                  <a:pt x="147934" y="112369"/>
                  <a:pt x="149990" y="111446"/>
                  <a:pt x="152001" y="111469"/>
                </a:cubicBezTo>
                <a:close/>
                <a:moveTo>
                  <a:pt x="152000" y="73368"/>
                </a:moveTo>
                <a:cubicBezTo>
                  <a:pt x="154010" y="73390"/>
                  <a:pt x="155976" y="74356"/>
                  <a:pt x="159293" y="76201"/>
                </a:cubicBezTo>
                <a:cubicBezTo>
                  <a:pt x="176432" y="85731"/>
                  <a:pt x="175450" y="86275"/>
                  <a:pt x="156343" y="96837"/>
                </a:cubicBezTo>
                <a:lnTo>
                  <a:pt x="103970" y="125788"/>
                </a:lnTo>
                <a:cubicBezTo>
                  <a:pt x="103754" y="125908"/>
                  <a:pt x="103541" y="126025"/>
                  <a:pt x="103330" y="126142"/>
                </a:cubicBezTo>
                <a:cubicBezTo>
                  <a:pt x="85844" y="135810"/>
                  <a:pt x="85843" y="135811"/>
                  <a:pt x="67712" y="125788"/>
                </a:cubicBezTo>
                <a:lnTo>
                  <a:pt x="15340" y="96837"/>
                </a:lnTo>
                <a:cubicBezTo>
                  <a:pt x="5113" y="91184"/>
                  <a:pt x="0" y="88443"/>
                  <a:pt x="0" y="85702"/>
                </a:cubicBezTo>
                <a:cubicBezTo>
                  <a:pt x="0" y="83239"/>
                  <a:pt x="4128" y="80776"/>
                  <a:pt x="12384" y="76201"/>
                </a:cubicBezTo>
                <a:cubicBezTo>
                  <a:pt x="19015" y="72526"/>
                  <a:pt x="20254" y="72337"/>
                  <a:pt x="27244" y="76201"/>
                </a:cubicBezTo>
                <a:lnTo>
                  <a:pt x="63446" y="96213"/>
                </a:lnTo>
                <a:cubicBezTo>
                  <a:pt x="67740" y="98587"/>
                  <a:pt x="71481" y="100655"/>
                  <a:pt x="74714" y="102086"/>
                </a:cubicBezTo>
                <a:cubicBezTo>
                  <a:pt x="78157" y="103610"/>
                  <a:pt x="81820" y="104788"/>
                  <a:pt x="85956" y="104774"/>
                </a:cubicBezTo>
                <a:cubicBezTo>
                  <a:pt x="90092" y="104761"/>
                  <a:pt x="93734" y="103558"/>
                  <a:pt x="97134" y="102034"/>
                </a:cubicBezTo>
                <a:cubicBezTo>
                  <a:pt x="100194" y="100661"/>
                  <a:pt x="103730" y="98706"/>
                  <a:pt x="107745" y="96484"/>
                </a:cubicBezTo>
                <a:lnTo>
                  <a:pt x="144438" y="76201"/>
                </a:lnTo>
                <a:cubicBezTo>
                  <a:pt x="147934" y="74269"/>
                  <a:pt x="149989" y="73347"/>
                  <a:pt x="152000" y="73368"/>
                </a:cubicBezTo>
                <a:close/>
                <a:moveTo>
                  <a:pt x="85842" y="0"/>
                </a:moveTo>
                <a:cubicBezTo>
                  <a:pt x="90375" y="0"/>
                  <a:pt x="94907" y="2505"/>
                  <a:pt x="103970" y="7515"/>
                </a:cubicBezTo>
                <a:cubicBezTo>
                  <a:pt x="124424" y="18820"/>
                  <a:pt x="135890" y="25160"/>
                  <a:pt x="156343" y="36466"/>
                </a:cubicBezTo>
                <a:cubicBezTo>
                  <a:pt x="176484" y="47600"/>
                  <a:pt x="176486" y="47601"/>
                  <a:pt x="156343" y="58736"/>
                </a:cubicBezTo>
                <a:lnTo>
                  <a:pt x="103970" y="87687"/>
                </a:lnTo>
                <a:cubicBezTo>
                  <a:pt x="85841" y="97707"/>
                  <a:pt x="86062" y="97831"/>
                  <a:pt x="67712" y="87687"/>
                </a:cubicBezTo>
                <a:lnTo>
                  <a:pt x="15340" y="58736"/>
                </a:lnTo>
                <a:cubicBezTo>
                  <a:pt x="-5113" y="47430"/>
                  <a:pt x="-5113" y="47772"/>
                  <a:pt x="15340" y="36466"/>
                </a:cubicBezTo>
                <a:lnTo>
                  <a:pt x="67712" y="7515"/>
                </a:lnTo>
                <a:cubicBezTo>
                  <a:pt x="76776" y="2504"/>
                  <a:pt x="81309" y="0"/>
                  <a:pt x="85842" y="0"/>
                </a:cubicBezTo>
                <a:close/>
              </a:path>
            </a:pathLst>
          </a:custGeom>
          <a:solidFill>
            <a:srgbClr val="F5F5F5"/>
          </a:solidFill>
          <a:ln w="9525" cap="flat">
            <a:solidFill>
              <a:srgbClr val="F5F5F5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041912FB-52AA-BA53-52AE-CAA0E07088CC}"/>
              </a:ext>
            </a:extLst>
          </p:cNvPr>
          <p:cNvCxnSpPr>
            <a:cxnSpLocks/>
          </p:cNvCxnSpPr>
          <p:nvPr/>
        </p:nvCxnSpPr>
        <p:spPr>
          <a:xfrm>
            <a:off x="5955389" y="5981601"/>
            <a:ext cx="897103" cy="0"/>
          </a:xfrm>
          <a:prstGeom prst="straightConnector1">
            <a:avLst/>
          </a:prstGeom>
          <a:ln w="57150">
            <a:solidFill>
              <a:srgbClr val="FF003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60">
            <a:extLst>
              <a:ext uri="{FF2B5EF4-FFF2-40B4-BE49-F238E27FC236}">
                <a16:creationId xmlns:a16="http://schemas.microsoft.com/office/drawing/2014/main" id="{D4AC2C13-5F77-FC5A-49C7-3ACC53E56019}"/>
              </a:ext>
            </a:extLst>
          </p:cNvPr>
          <p:cNvSpPr/>
          <p:nvPr/>
        </p:nvSpPr>
        <p:spPr>
          <a:xfrm>
            <a:off x="1780774" y="5600513"/>
            <a:ext cx="1292810" cy="634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On-premise </a:t>
            </a:r>
            <a:endParaRPr lang="ru-RU" sz="850" kern="0" dirty="0">
              <a:solidFill>
                <a:srgbClr val="000000"/>
              </a:solidFill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algn="ctr">
              <a:lnSpc>
                <a:spcPts val="900"/>
              </a:lnSpc>
            </a:pPr>
            <a:r>
              <a:rPr lang="en-US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Gateway</a:t>
            </a:r>
            <a:endParaRPr lang="en-US" sz="85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" name="Object60">
            <a:extLst>
              <a:ext uri="{FF2B5EF4-FFF2-40B4-BE49-F238E27FC236}">
                <a16:creationId xmlns:a16="http://schemas.microsoft.com/office/drawing/2014/main" id="{EB1AB795-5B48-26BA-307B-64D51D75DA80}"/>
              </a:ext>
            </a:extLst>
          </p:cNvPr>
          <p:cNvSpPr/>
          <p:nvPr/>
        </p:nvSpPr>
        <p:spPr>
          <a:xfrm>
            <a:off x="3215047" y="5600513"/>
            <a:ext cx="1299321" cy="65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CRM</a:t>
            </a:r>
            <a:endParaRPr lang="en-US" sz="85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453EBA4B-A462-6FA5-DFB2-FCD76A8EAB8C}"/>
              </a:ext>
            </a:extLst>
          </p:cNvPr>
          <p:cNvSpPr/>
          <p:nvPr/>
        </p:nvSpPr>
        <p:spPr>
          <a:xfrm>
            <a:off x="723135" y="4947236"/>
            <a:ext cx="507738" cy="507738"/>
          </a:xfrm>
          <a:custGeom>
            <a:avLst/>
            <a:gdLst>
              <a:gd name="connsiteX0" fmla="*/ 85725 w 171450"/>
              <a:gd name="connsiteY0" fmla="*/ 57150 h 171450"/>
              <a:gd name="connsiteX1" fmla="*/ 104775 w 171450"/>
              <a:gd name="connsiteY1" fmla="*/ 57150 h 171450"/>
              <a:gd name="connsiteX2" fmla="*/ 114300 w 171450"/>
              <a:gd name="connsiteY2" fmla="*/ 66675 h 171450"/>
              <a:gd name="connsiteX3" fmla="*/ 104775 w 171450"/>
              <a:gd name="connsiteY3" fmla="*/ 76200 h 171450"/>
              <a:gd name="connsiteX4" fmla="*/ 85725 w 171450"/>
              <a:gd name="connsiteY4" fmla="*/ 76200 h 171450"/>
              <a:gd name="connsiteX5" fmla="*/ 76200 w 171450"/>
              <a:gd name="connsiteY5" fmla="*/ 38100 h 171450"/>
              <a:gd name="connsiteX6" fmla="*/ 66675 w 171450"/>
              <a:gd name="connsiteY6" fmla="*/ 47625 h 171450"/>
              <a:gd name="connsiteX7" fmla="*/ 66675 w 171450"/>
              <a:gd name="connsiteY7" fmla="*/ 76200 h 171450"/>
              <a:gd name="connsiteX8" fmla="*/ 57150 w 171450"/>
              <a:gd name="connsiteY8" fmla="*/ 76200 h 171450"/>
              <a:gd name="connsiteX9" fmla="*/ 47625 w 171450"/>
              <a:gd name="connsiteY9" fmla="*/ 85725 h 171450"/>
              <a:gd name="connsiteX10" fmla="*/ 57150 w 171450"/>
              <a:gd name="connsiteY10" fmla="*/ 95250 h 171450"/>
              <a:gd name="connsiteX11" fmla="*/ 66675 w 171450"/>
              <a:gd name="connsiteY11" fmla="*/ 95250 h 171450"/>
              <a:gd name="connsiteX12" fmla="*/ 66675 w 171450"/>
              <a:gd name="connsiteY12" fmla="*/ 104775 h 171450"/>
              <a:gd name="connsiteX13" fmla="*/ 57150 w 171450"/>
              <a:gd name="connsiteY13" fmla="*/ 104775 h 171450"/>
              <a:gd name="connsiteX14" fmla="*/ 47625 w 171450"/>
              <a:gd name="connsiteY14" fmla="*/ 114300 h 171450"/>
              <a:gd name="connsiteX15" fmla="*/ 57150 w 171450"/>
              <a:gd name="connsiteY15" fmla="*/ 123825 h 171450"/>
              <a:gd name="connsiteX16" fmla="*/ 66675 w 171450"/>
              <a:gd name="connsiteY16" fmla="*/ 123825 h 171450"/>
              <a:gd name="connsiteX17" fmla="*/ 66675 w 171450"/>
              <a:gd name="connsiteY17" fmla="*/ 133350 h 171450"/>
              <a:gd name="connsiteX18" fmla="*/ 76200 w 171450"/>
              <a:gd name="connsiteY18" fmla="*/ 142875 h 171450"/>
              <a:gd name="connsiteX19" fmla="*/ 85725 w 171450"/>
              <a:gd name="connsiteY19" fmla="*/ 133350 h 171450"/>
              <a:gd name="connsiteX20" fmla="*/ 85725 w 171450"/>
              <a:gd name="connsiteY20" fmla="*/ 123825 h 171450"/>
              <a:gd name="connsiteX21" fmla="*/ 114300 w 171450"/>
              <a:gd name="connsiteY21" fmla="*/ 123825 h 171450"/>
              <a:gd name="connsiteX22" fmla="*/ 123825 w 171450"/>
              <a:gd name="connsiteY22" fmla="*/ 114300 h 171450"/>
              <a:gd name="connsiteX23" fmla="*/ 114300 w 171450"/>
              <a:gd name="connsiteY23" fmla="*/ 104775 h 171450"/>
              <a:gd name="connsiteX24" fmla="*/ 85725 w 171450"/>
              <a:gd name="connsiteY24" fmla="*/ 104775 h 171450"/>
              <a:gd name="connsiteX25" fmla="*/ 85725 w 171450"/>
              <a:gd name="connsiteY25" fmla="*/ 95250 h 171450"/>
              <a:gd name="connsiteX26" fmla="*/ 104775 w 171450"/>
              <a:gd name="connsiteY26" fmla="*/ 95250 h 171450"/>
              <a:gd name="connsiteX27" fmla="*/ 133350 w 171450"/>
              <a:gd name="connsiteY27" fmla="*/ 66675 h 171450"/>
              <a:gd name="connsiteX28" fmla="*/ 104775 w 171450"/>
              <a:gd name="connsiteY28" fmla="*/ 38100 h 171450"/>
              <a:gd name="connsiteX29" fmla="*/ 85725 w 171450"/>
              <a:gd name="connsiteY29" fmla="*/ 0 h 171450"/>
              <a:gd name="connsiteX30" fmla="*/ 171450 w 171450"/>
              <a:gd name="connsiteY30" fmla="*/ 85725 h 171450"/>
              <a:gd name="connsiteX31" fmla="*/ 85725 w 171450"/>
              <a:gd name="connsiteY31" fmla="*/ 171450 h 171450"/>
              <a:gd name="connsiteX32" fmla="*/ 0 w 171450"/>
              <a:gd name="connsiteY32" fmla="*/ 85725 h 171450"/>
              <a:gd name="connsiteX33" fmla="*/ 85725 w 171450"/>
              <a:gd name="connsiteY33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71450" h="171450">
                <a:moveTo>
                  <a:pt x="85725" y="57150"/>
                </a:moveTo>
                <a:lnTo>
                  <a:pt x="104775" y="57150"/>
                </a:lnTo>
                <a:cubicBezTo>
                  <a:pt x="110036" y="57150"/>
                  <a:pt x="114300" y="61415"/>
                  <a:pt x="114300" y="66675"/>
                </a:cubicBezTo>
                <a:cubicBezTo>
                  <a:pt x="114300" y="71936"/>
                  <a:pt x="110036" y="76200"/>
                  <a:pt x="104775" y="76200"/>
                </a:cubicBezTo>
                <a:lnTo>
                  <a:pt x="85725" y="76200"/>
                </a:lnTo>
                <a:close/>
                <a:moveTo>
                  <a:pt x="76200" y="38100"/>
                </a:moveTo>
                <a:cubicBezTo>
                  <a:pt x="70939" y="38100"/>
                  <a:pt x="66675" y="42365"/>
                  <a:pt x="66675" y="47625"/>
                </a:cubicBezTo>
                <a:lnTo>
                  <a:pt x="66675" y="76200"/>
                </a:lnTo>
                <a:lnTo>
                  <a:pt x="57150" y="76200"/>
                </a:lnTo>
                <a:cubicBezTo>
                  <a:pt x="51889" y="76200"/>
                  <a:pt x="47625" y="80464"/>
                  <a:pt x="47625" y="85725"/>
                </a:cubicBezTo>
                <a:cubicBezTo>
                  <a:pt x="47625" y="90986"/>
                  <a:pt x="51889" y="95250"/>
                  <a:pt x="57150" y="95250"/>
                </a:cubicBezTo>
                <a:lnTo>
                  <a:pt x="66675" y="95250"/>
                </a:lnTo>
                <a:lnTo>
                  <a:pt x="66675" y="104775"/>
                </a:lnTo>
                <a:lnTo>
                  <a:pt x="57150" y="104775"/>
                </a:lnTo>
                <a:cubicBezTo>
                  <a:pt x="51889" y="104775"/>
                  <a:pt x="47625" y="109039"/>
                  <a:pt x="47625" y="114300"/>
                </a:cubicBezTo>
                <a:cubicBezTo>
                  <a:pt x="47625" y="119561"/>
                  <a:pt x="51889" y="123825"/>
                  <a:pt x="57150" y="123825"/>
                </a:cubicBezTo>
                <a:lnTo>
                  <a:pt x="66675" y="123825"/>
                </a:lnTo>
                <a:lnTo>
                  <a:pt x="66675" y="133350"/>
                </a:lnTo>
                <a:cubicBezTo>
                  <a:pt x="66675" y="138611"/>
                  <a:pt x="70939" y="142875"/>
                  <a:pt x="76200" y="142875"/>
                </a:cubicBezTo>
                <a:cubicBezTo>
                  <a:pt x="81461" y="142875"/>
                  <a:pt x="85725" y="138611"/>
                  <a:pt x="85725" y="133350"/>
                </a:cubicBezTo>
                <a:lnTo>
                  <a:pt x="85725" y="123825"/>
                </a:lnTo>
                <a:lnTo>
                  <a:pt x="114300" y="123825"/>
                </a:lnTo>
                <a:cubicBezTo>
                  <a:pt x="119561" y="123825"/>
                  <a:pt x="123825" y="119561"/>
                  <a:pt x="123825" y="114300"/>
                </a:cubicBezTo>
                <a:cubicBezTo>
                  <a:pt x="123825" y="109039"/>
                  <a:pt x="119561" y="104775"/>
                  <a:pt x="114300" y="104775"/>
                </a:cubicBezTo>
                <a:lnTo>
                  <a:pt x="85725" y="104775"/>
                </a:lnTo>
                <a:lnTo>
                  <a:pt x="85725" y="95250"/>
                </a:lnTo>
                <a:lnTo>
                  <a:pt x="104775" y="95250"/>
                </a:lnTo>
                <a:cubicBezTo>
                  <a:pt x="120557" y="95250"/>
                  <a:pt x="133350" y="82457"/>
                  <a:pt x="133350" y="66675"/>
                </a:cubicBezTo>
                <a:cubicBezTo>
                  <a:pt x="133350" y="50894"/>
                  <a:pt x="120557" y="38100"/>
                  <a:pt x="104775" y="38100"/>
                </a:cubicBezTo>
                <a:close/>
                <a:moveTo>
                  <a:pt x="85725" y="0"/>
                </a:moveTo>
                <a:cubicBezTo>
                  <a:pt x="138915" y="0"/>
                  <a:pt x="171450" y="32535"/>
                  <a:pt x="171450" y="85725"/>
                </a:cubicBezTo>
                <a:cubicBezTo>
                  <a:pt x="171450" y="138915"/>
                  <a:pt x="138915" y="171450"/>
                  <a:pt x="85725" y="171450"/>
                </a:cubicBezTo>
                <a:cubicBezTo>
                  <a:pt x="32535" y="171450"/>
                  <a:pt x="0" y="138915"/>
                  <a:pt x="0" y="85725"/>
                </a:cubicBezTo>
                <a:cubicBezTo>
                  <a:pt x="0" y="32535"/>
                  <a:pt x="32535" y="0"/>
                  <a:pt x="85725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BC5A2928-9BC0-1249-6291-436A32FFED45}"/>
              </a:ext>
            </a:extLst>
          </p:cNvPr>
          <p:cNvSpPr/>
          <p:nvPr/>
        </p:nvSpPr>
        <p:spPr>
          <a:xfrm>
            <a:off x="2192317" y="4961982"/>
            <a:ext cx="475072" cy="534456"/>
          </a:xfrm>
          <a:custGeom>
            <a:avLst/>
            <a:gdLst>
              <a:gd name="connsiteX0" fmla="*/ 47625 w 152400"/>
              <a:gd name="connsiteY0" fmla="*/ 133350 h 171450"/>
              <a:gd name="connsiteX1" fmla="*/ 38100 w 152400"/>
              <a:gd name="connsiteY1" fmla="*/ 142875 h 171450"/>
              <a:gd name="connsiteX2" fmla="*/ 47625 w 152400"/>
              <a:gd name="connsiteY2" fmla="*/ 152400 h 171450"/>
              <a:gd name="connsiteX3" fmla="*/ 104775 w 152400"/>
              <a:gd name="connsiteY3" fmla="*/ 152400 h 171450"/>
              <a:gd name="connsiteX4" fmla="*/ 114300 w 152400"/>
              <a:gd name="connsiteY4" fmla="*/ 142875 h 171450"/>
              <a:gd name="connsiteX5" fmla="*/ 104775 w 152400"/>
              <a:gd name="connsiteY5" fmla="*/ 133350 h 171450"/>
              <a:gd name="connsiteX6" fmla="*/ 95154 w 152400"/>
              <a:gd name="connsiteY6" fmla="*/ 71438 h 171450"/>
              <a:gd name="connsiteX7" fmla="*/ 114003 w 152400"/>
              <a:gd name="connsiteY7" fmla="*/ 71438 h 171450"/>
              <a:gd name="connsiteX8" fmla="*/ 88664 w 152400"/>
              <a:gd name="connsiteY8" fmla="*/ 102690 h 171450"/>
              <a:gd name="connsiteX9" fmla="*/ 95154 w 152400"/>
              <a:gd name="connsiteY9" fmla="*/ 71438 h 171450"/>
              <a:gd name="connsiteX10" fmla="*/ 66775 w 152400"/>
              <a:gd name="connsiteY10" fmla="*/ 71438 h 171450"/>
              <a:gd name="connsiteX11" fmla="*/ 85621 w 152400"/>
              <a:gd name="connsiteY11" fmla="*/ 71438 h 171450"/>
              <a:gd name="connsiteX12" fmla="*/ 80824 w 152400"/>
              <a:gd name="connsiteY12" fmla="*/ 96814 h 171450"/>
              <a:gd name="connsiteX13" fmla="*/ 76692 w 152400"/>
              <a:gd name="connsiteY13" fmla="*/ 104014 h 171450"/>
              <a:gd name="connsiteX14" fmla="*/ 76198 w 152400"/>
              <a:gd name="connsiteY14" fmla="*/ 104494 h 171450"/>
              <a:gd name="connsiteX15" fmla="*/ 75703 w 152400"/>
              <a:gd name="connsiteY15" fmla="*/ 104014 h 171450"/>
              <a:gd name="connsiteX16" fmla="*/ 71571 w 152400"/>
              <a:gd name="connsiteY16" fmla="*/ 96814 h 171450"/>
              <a:gd name="connsiteX17" fmla="*/ 66775 w 152400"/>
              <a:gd name="connsiteY17" fmla="*/ 71438 h 171450"/>
              <a:gd name="connsiteX18" fmla="*/ 38393 w 152400"/>
              <a:gd name="connsiteY18" fmla="*/ 71438 h 171450"/>
              <a:gd name="connsiteX19" fmla="*/ 57243 w 152400"/>
              <a:gd name="connsiteY19" fmla="*/ 71438 h 171450"/>
              <a:gd name="connsiteX20" fmla="*/ 63732 w 152400"/>
              <a:gd name="connsiteY20" fmla="*/ 102690 h 171450"/>
              <a:gd name="connsiteX21" fmla="*/ 38393 w 152400"/>
              <a:gd name="connsiteY21" fmla="*/ 71438 h 171450"/>
              <a:gd name="connsiteX22" fmla="*/ 88664 w 152400"/>
              <a:gd name="connsiteY22" fmla="*/ 30661 h 171450"/>
              <a:gd name="connsiteX23" fmla="*/ 114003 w 152400"/>
              <a:gd name="connsiteY23" fmla="*/ 61913 h 171450"/>
              <a:gd name="connsiteX24" fmla="*/ 95154 w 152400"/>
              <a:gd name="connsiteY24" fmla="*/ 61913 h 171450"/>
              <a:gd name="connsiteX25" fmla="*/ 88664 w 152400"/>
              <a:gd name="connsiteY25" fmla="*/ 30661 h 171450"/>
              <a:gd name="connsiteX26" fmla="*/ 63732 w 152400"/>
              <a:gd name="connsiteY26" fmla="*/ 30661 h 171450"/>
              <a:gd name="connsiteX27" fmla="*/ 57243 w 152400"/>
              <a:gd name="connsiteY27" fmla="*/ 61913 h 171450"/>
              <a:gd name="connsiteX28" fmla="*/ 38393 w 152400"/>
              <a:gd name="connsiteY28" fmla="*/ 61913 h 171450"/>
              <a:gd name="connsiteX29" fmla="*/ 63732 w 152400"/>
              <a:gd name="connsiteY29" fmla="*/ 30661 h 171450"/>
              <a:gd name="connsiteX30" fmla="*/ 76198 w 152400"/>
              <a:gd name="connsiteY30" fmla="*/ 28858 h 171450"/>
              <a:gd name="connsiteX31" fmla="*/ 76692 w 152400"/>
              <a:gd name="connsiteY31" fmla="*/ 29338 h 171450"/>
              <a:gd name="connsiteX32" fmla="*/ 80824 w 152400"/>
              <a:gd name="connsiteY32" fmla="*/ 36537 h 171450"/>
              <a:gd name="connsiteX33" fmla="*/ 85621 w 152400"/>
              <a:gd name="connsiteY33" fmla="*/ 61913 h 171450"/>
              <a:gd name="connsiteX34" fmla="*/ 66775 w 152400"/>
              <a:gd name="connsiteY34" fmla="*/ 61913 h 171450"/>
              <a:gd name="connsiteX35" fmla="*/ 71571 w 152400"/>
              <a:gd name="connsiteY35" fmla="*/ 36537 h 171450"/>
              <a:gd name="connsiteX36" fmla="*/ 75703 w 152400"/>
              <a:gd name="connsiteY36" fmla="*/ 29338 h 171450"/>
              <a:gd name="connsiteX37" fmla="*/ 76198 w 152400"/>
              <a:gd name="connsiteY37" fmla="*/ 28858 h 171450"/>
              <a:gd name="connsiteX38" fmla="*/ 76199 w 152400"/>
              <a:gd name="connsiteY38" fmla="*/ 19050 h 171450"/>
              <a:gd name="connsiteX39" fmla="*/ 28574 w 152400"/>
              <a:gd name="connsiteY39" fmla="*/ 66675 h 171450"/>
              <a:gd name="connsiteX40" fmla="*/ 76199 w 152400"/>
              <a:gd name="connsiteY40" fmla="*/ 114300 h 171450"/>
              <a:gd name="connsiteX41" fmla="*/ 123824 w 152400"/>
              <a:gd name="connsiteY41" fmla="*/ 66675 h 171450"/>
              <a:gd name="connsiteX42" fmla="*/ 76199 w 152400"/>
              <a:gd name="connsiteY42" fmla="*/ 19050 h 171450"/>
              <a:gd name="connsiteX43" fmla="*/ 38100 w 152400"/>
              <a:gd name="connsiteY43" fmla="*/ 0 h 171450"/>
              <a:gd name="connsiteX44" fmla="*/ 76200 w 152400"/>
              <a:gd name="connsiteY44" fmla="*/ 0 h 171450"/>
              <a:gd name="connsiteX45" fmla="*/ 152400 w 152400"/>
              <a:gd name="connsiteY45" fmla="*/ 85725 h 171450"/>
              <a:gd name="connsiteX46" fmla="*/ 76200 w 152400"/>
              <a:gd name="connsiteY46" fmla="*/ 171450 h 171450"/>
              <a:gd name="connsiteX47" fmla="*/ 38100 w 152400"/>
              <a:gd name="connsiteY47" fmla="*/ 171450 h 171450"/>
              <a:gd name="connsiteX48" fmla="*/ 0 w 152400"/>
              <a:gd name="connsiteY48" fmla="*/ 85725 h 171450"/>
              <a:gd name="connsiteX49" fmla="*/ 38100 w 152400"/>
              <a:gd name="connsiteY49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2400" h="171450">
                <a:moveTo>
                  <a:pt x="47625" y="133350"/>
                </a:moveTo>
                <a:cubicBezTo>
                  <a:pt x="42365" y="133350"/>
                  <a:pt x="38100" y="137614"/>
                  <a:pt x="38100" y="142875"/>
                </a:cubicBezTo>
                <a:cubicBezTo>
                  <a:pt x="38100" y="148136"/>
                  <a:pt x="42365" y="152400"/>
                  <a:pt x="47625" y="152400"/>
                </a:cubicBezTo>
                <a:lnTo>
                  <a:pt x="104775" y="152400"/>
                </a:lnTo>
                <a:cubicBezTo>
                  <a:pt x="110036" y="152400"/>
                  <a:pt x="114300" y="148136"/>
                  <a:pt x="114300" y="142875"/>
                </a:cubicBezTo>
                <a:cubicBezTo>
                  <a:pt x="114300" y="137614"/>
                  <a:pt x="110036" y="133350"/>
                  <a:pt x="104775" y="133350"/>
                </a:cubicBezTo>
                <a:close/>
                <a:moveTo>
                  <a:pt x="95154" y="71438"/>
                </a:moveTo>
                <a:lnTo>
                  <a:pt x="114003" y="71438"/>
                </a:lnTo>
                <a:cubicBezTo>
                  <a:pt x="112187" y="86009"/>
                  <a:pt x="102141" y="98025"/>
                  <a:pt x="88664" y="102690"/>
                </a:cubicBezTo>
                <a:cubicBezTo>
                  <a:pt x="92246" y="94932"/>
                  <a:pt x="94660" y="83891"/>
                  <a:pt x="95154" y="71438"/>
                </a:cubicBezTo>
                <a:close/>
                <a:moveTo>
                  <a:pt x="66775" y="71438"/>
                </a:moveTo>
                <a:lnTo>
                  <a:pt x="85621" y="71438"/>
                </a:lnTo>
                <a:cubicBezTo>
                  <a:pt x="85178" y="81677"/>
                  <a:pt x="83337" y="90532"/>
                  <a:pt x="80824" y="96814"/>
                </a:cubicBezTo>
                <a:cubicBezTo>
                  <a:pt x="79366" y="100459"/>
                  <a:pt x="77869" y="102770"/>
                  <a:pt x="76692" y="104014"/>
                </a:cubicBezTo>
                <a:cubicBezTo>
                  <a:pt x="76500" y="104216"/>
                  <a:pt x="76335" y="104373"/>
                  <a:pt x="76198" y="104494"/>
                </a:cubicBezTo>
                <a:cubicBezTo>
                  <a:pt x="76060" y="104373"/>
                  <a:pt x="75895" y="104216"/>
                  <a:pt x="75703" y="104014"/>
                </a:cubicBezTo>
                <a:cubicBezTo>
                  <a:pt x="74527" y="102770"/>
                  <a:pt x="73029" y="100459"/>
                  <a:pt x="71571" y="96814"/>
                </a:cubicBezTo>
                <a:cubicBezTo>
                  <a:pt x="69058" y="90532"/>
                  <a:pt x="67217" y="81677"/>
                  <a:pt x="66775" y="71438"/>
                </a:cubicBezTo>
                <a:close/>
                <a:moveTo>
                  <a:pt x="38393" y="71438"/>
                </a:moveTo>
                <a:lnTo>
                  <a:pt x="57243" y="71438"/>
                </a:lnTo>
                <a:cubicBezTo>
                  <a:pt x="57737" y="83891"/>
                  <a:pt x="60150" y="94932"/>
                  <a:pt x="63732" y="102690"/>
                </a:cubicBezTo>
                <a:cubicBezTo>
                  <a:pt x="50255" y="98025"/>
                  <a:pt x="40210" y="86009"/>
                  <a:pt x="38393" y="71438"/>
                </a:cubicBezTo>
                <a:close/>
                <a:moveTo>
                  <a:pt x="88664" y="30661"/>
                </a:moveTo>
                <a:cubicBezTo>
                  <a:pt x="102141" y="35325"/>
                  <a:pt x="112187" y="47341"/>
                  <a:pt x="114003" y="61913"/>
                </a:cubicBezTo>
                <a:lnTo>
                  <a:pt x="95154" y="61913"/>
                </a:lnTo>
                <a:cubicBezTo>
                  <a:pt x="94660" y="49460"/>
                  <a:pt x="92246" y="38418"/>
                  <a:pt x="88664" y="30661"/>
                </a:cubicBezTo>
                <a:close/>
                <a:moveTo>
                  <a:pt x="63732" y="30661"/>
                </a:moveTo>
                <a:cubicBezTo>
                  <a:pt x="60150" y="38418"/>
                  <a:pt x="57737" y="49460"/>
                  <a:pt x="57243" y="61913"/>
                </a:cubicBezTo>
                <a:lnTo>
                  <a:pt x="38393" y="61913"/>
                </a:lnTo>
                <a:cubicBezTo>
                  <a:pt x="40210" y="47341"/>
                  <a:pt x="50255" y="35325"/>
                  <a:pt x="63732" y="30661"/>
                </a:cubicBezTo>
                <a:close/>
                <a:moveTo>
                  <a:pt x="76198" y="28858"/>
                </a:moveTo>
                <a:cubicBezTo>
                  <a:pt x="76335" y="28978"/>
                  <a:pt x="76500" y="29135"/>
                  <a:pt x="76692" y="29338"/>
                </a:cubicBezTo>
                <a:cubicBezTo>
                  <a:pt x="77869" y="30581"/>
                  <a:pt x="79366" y="32892"/>
                  <a:pt x="80824" y="36537"/>
                </a:cubicBezTo>
                <a:cubicBezTo>
                  <a:pt x="83337" y="42819"/>
                  <a:pt x="85178" y="51674"/>
                  <a:pt x="85621" y="61913"/>
                </a:cubicBezTo>
                <a:lnTo>
                  <a:pt x="66775" y="61913"/>
                </a:lnTo>
                <a:cubicBezTo>
                  <a:pt x="67217" y="51674"/>
                  <a:pt x="69058" y="42819"/>
                  <a:pt x="71571" y="36537"/>
                </a:cubicBezTo>
                <a:cubicBezTo>
                  <a:pt x="73029" y="32892"/>
                  <a:pt x="74527" y="30581"/>
                  <a:pt x="75703" y="29338"/>
                </a:cubicBezTo>
                <a:cubicBezTo>
                  <a:pt x="75895" y="29135"/>
                  <a:pt x="76060" y="28978"/>
                  <a:pt x="76198" y="28858"/>
                </a:cubicBezTo>
                <a:close/>
                <a:moveTo>
                  <a:pt x="76199" y="19050"/>
                </a:moveTo>
                <a:cubicBezTo>
                  <a:pt x="49896" y="19050"/>
                  <a:pt x="28574" y="40372"/>
                  <a:pt x="28574" y="66675"/>
                </a:cubicBezTo>
                <a:cubicBezTo>
                  <a:pt x="28574" y="92977"/>
                  <a:pt x="49896" y="114300"/>
                  <a:pt x="76199" y="114300"/>
                </a:cubicBezTo>
                <a:cubicBezTo>
                  <a:pt x="102501" y="114300"/>
                  <a:pt x="123824" y="92977"/>
                  <a:pt x="123824" y="66675"/>
                </a:cubicBezTo>
                <a:cubicBezTo>
                  <a:pt x="123824" y="40372"/>
                  <a:pt x="102501" y="19050"/>
                  <a:pt x="76199" y="19050"/>
                </a:cubicBezTo>
                <a:close/>
                <a:moveTo>
                  <a:pt x="38100" y="0"/>
                </a:moveTo>
                <a:lnTo>
                  <a:pt x="76200" y="0"/>
                </a:lnTo>
                <a:cubicBezTo>
                  <a:pt x="152400" y="0"/>
                  <a:pt x="152400" y="15130"/>
                  <a:pt x="152400" y="85725"/>
                </a:cubicBezTo>
                <a:cubicBezTo>
                  <a:pt x="152400" y="156320"/>
                  <a:pt x="152400" y="171450"/>
                  <a:pt x="76200" y="171450"/>
                </a:cubicBezTo>
                <a:lnTo>
                  <a:pt x="38100" y="171450"/>
                </a:lnTo>
                <a:cubicBezTo>
                  <a:pt x="0" y="171450"/>
                  <a:pt x="0" y="161925"/>
                  <a:pt x="0" y="85725"/>
                </a:cubicBezTo>
                <a:cubicBezTo>
                  <a:pt x="0" y="9525"/>
                  <a:pt x="0" y="-1"/>
                  <a:pt x="38100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8D753224-0F62-7754-7641-1A3AA4FAD03E}"/>
              </a:ext>
            </a:extLst>
          </p:cNvPr>
          <p:cNvSpPr txBox="1">
            <a:spLocks/>
          </p:cNvSpPr>
          <p:nvPr/>
        </p:nvSpPr>
        <p:spPr>
          <a:xfrm>
            <a:off x="334963" y="1266822"/>
            <a:ext cx="2710415" cy="25247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MTS Tabs</a:t>
            </a: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JavaScript</a:t>
            </a: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SQL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SDK-functions</a:t>
            </a: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NextJS + WebHooks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OAuth NextJS</a:t>
            </a: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Strapi</a:t>
            </a: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8" name="Заголовок 1">
            <a:extLst>
              <a:ext uri="{FF2B5EF4-FFF2-40B4-BE49-F238E27FC236}">
                <a16:creationId xmlns:a16="http://schemas.microsoft.com/office/drawing/2014/main" id="{7D43F989-9C6B-AB7C-1E80-CF066ABEE1A4}"/>
              </a:ext>
            </a:extLst>
          </p:cNvPr>
          <p:cNvSpPr txBox="1">
            <a:spLocks/>
          </p:cNvSpPr>
          <p:nvPr/>
        </p:nvSpPr>
        <p:spPr>
          <a:xfrm>
            <a:off x="3216792" y="1272057"/>
            <a:ext cx="2878541" cy="257016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Встроенный </a:t>
            </a:r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RFM-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анализ для автоматизации коммуникаций с конечным пользователем</a:t>
            </a:r>
            <a:endParaRPr lang="en-US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Хранение на территории РФ согласно </a:t>
            </a:r>
            <a:r>
              <a:rPr lang="ru-RU" sz="1200" dirty="0">
                <a:solidFill>
                  <a:schemeClr val="tx1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ФЗ №152 в редакции от 08.08.24 </a:t>
            </a:r>
            <a:endParaRPr lang="en-US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Гибкая настройка и интеграция сторонних сервисов через </a:t>
            </a:r>
            <a:r>
              <a:rPr lang="en-US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API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Автоматизация процессов через встроенные скрипты</a:t>
            </a: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41DEFCFB-3196-A55E-B949-A2C9BEC7706E}"/>
              </a:ext>
            </a:extLst>
          </p:cNvPr>
          <p:cNvSpPr/>
          <p:nvPr/>
        </p:nvSpPr>
        <p:spPr>
          <a:xfrm>
            <a:off x="319175" y="912870"/>
            <a:ext cx="2728825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Языки/Фреймворки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37D70CA1-CDCA-27E4-E1D2-450D55F854A0}"/>
              </a:ext>
            </a:extLst>
          </p:cNvPr>
          <p:cNvSpPr/>
          <p:nvPr/>
        </p:nvSpPr>
        <p:spPr>
          <a:xfrm>
            <a:off x="3216792" y="908050"/>
            <a:ext cx="2878541" cy="35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Работа с данными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5D080150-986C-B46D-E8CF-5516C5C7DAD7}"/>
              </a:ext>
            </a:extLst>
          </p:cNvPr>
          <p:cNvCxnSpPr>
            <a:cxnSpLocks/>
          </p:cNvCxnSpPr>
          <p:nvPr/>
        </p:nvCxnSpPr>
        <p:spPr>
          <a:xfrm>
            <a:off x="337585" y="1265707"/>
            <a:ext cx="2710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40CF265-23A6-9257-34AD-428181147124}"/>
              </a:ext>
            </a:extLst>
          </p:cNvPr>
          <p:cNvCxnSpPr>
            <a:cxnSpLocks/>
          </p:cNvCxnSpPr>
          <p:nvPr/>
        </p:nvCxnSpPr>
        <p:spPr>
          <a:xfrm>
            <a:off x="3207785" y="1272057"/>
            <a:ext cx="28882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2DFAD1AB-1897-7C5A-6B99-453F3A1D23EE}"/>
              </a:ext>
            </a:extLst>
          </p:cNvPr>
          <p:cNvCxnSpPr>
            <a:cxnSpLocks/>
          </p:cNvCxnSpPr>
          <p:nvPr/>
        </p:nvCxnSpPr>
        <p:spPr>
          <a:xfrm>
            <a:off x="327343" y="4147022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BB1CBAB-55B0-18AE-3799-211621CFD8CF}"/>
              </a:ext>
            </a:extLst>
          </p:cNvPr>
          <p:cNvSpPr/>
          <p:nvPr/>
        </p:nvSpPr>
        <p:spPr>
          <a:xfrm>
            <a:off x="324721" y="3794561"/>
            <a:ext cx="5659437" cy="352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Архитектура</a:t>
            </a:r>
          </a:p>
        </p:txBody>
      </p:sp>
      <p:sp>
        <p:nvSpPr>
          <p:cNvPr id="44" name="Object60">
            <a:extLst>
              <a:ext uri="{FF2B5EF4-FFF2-40B4-BE49-F238E27FC236}">
                <a16:creationId xmlns:a16="http://schemas.microsoft.com/office/drawing/2014/main" id="{D7490E6E-212A-D5AC-D95F-5269B019B38A}"/>
              </a:ext>
            </a:extLst>
          </p:cNvPr>
          <p:cNvSpPr/>
          <p:nvPr/>
        </p:nvSpPr>
        <p:spPr>
          <a:xfrm>
            <a:off x="4656068" y="5575195"/>
            <a:ext cx="1299321" cy="656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00"/>
              </a:lnSpc>
            </a:pPr>
            <a:r>
              <a:rPr lang="en-US" sz="850" kern="0" dirty="0">
                <a:solidFill>
                  <a:srgbClr val="000000"/>
                </a:solidFill>
                <a:latin typeface="MTS Wide Medium" panose="020B0306020102020303" pitchFamily="34" charset="0"/>
                <a:ea typeface="MTS Wide Medium" panose="020B0306020102020303" pitchFamily="34" charset="0"/>
              </a:rPr>
              <a:t>MTS Tabs</a:t>
            </a:r>
            <a:endParaRPr lang="en-US" sz="85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680E628E-6363-DAA5-49CF-2246B6AE33AC}"/>
              </a:ext>
            </a:extLst>
          </p:cNvPr>
          <p:cNvSpPr/>
          <p:nvPr/>
        </p:nvSpPr>
        <p:spPr>
          <a:xfrm>
            <a:off x="5106226" y="4961982"/>
            <a:ext cx="487160" cy="487172"/>
          </a:xfrm>
          <a:custGeom>
            <a:avLst/>
            <a:gdLst>
              <a:gd name="connsiteX0" fmla="*/ 142870 w 171445"/>
              <a:gd name="connsiteY0" fmla="*/ 133350 h 171449"/>
              <a:gd name="connsiteX1" fmla="*/ 152395 w 171445"/>
              <a:gd name="connsiteY1" fmla="*/ 133350 h 171449"/>
              <a:gd name="connsiteX2" fmla="*/ 166190 w 171445"/>
              <a:gd name="connsiteY2" fmla="*/ 152400 h 171449"/>
              <a:gd name="connsiteX3" fmla="*/ 142870 w 171445"/>
              <a:gd name="connsiteY3" fmla="*/ 168978 h 171449"/>
              <a:gd name="connsiteX4" fmla="*/ 123820 w 171445"/>
              <a:gd name="connsiteY4" fmla="*/ 152400 h 171449"/>
              <a:gd name="connsiteX5" fmla="*/ 142870 w 171445"/>
              <a:gd name="connsiteY5" fmla="*/ 133350 h 171449"/>
              <a:gd name="connsiteX6" fmla="*/ 19044 w 171445"/>
              <a:gd name="connsiteY6" fmla="*/ 133350 h 171449"/>
              <a:gd name="connsiteX7" fmla="*/ 28569 w 171445"/>
              <a:gd name="connsiteY7" fmla="*/ 133350 h 171449"/>
              <a:gd name="connsiteX8" fmla="*/ 47619 w 171445"/>
              <a:gd name="connsiteY8" fmla="*/ 152159 h 171449"/>
              <a:gd name="connsiteX9" fmla="*/ 28569 w 171445"/>
              <a:gd name="connsiteY9" fmla="*/ 168978 h 171449"/>
              <a:gd name="connsiteX10" fmla="*/ 5249 w 171445"/>
              <a:gd name="connsiteY10" fmla="*/ 152400 h 171449"/>
              <a:gd name="connsiteX11" fmla="*/ 19044 w 171445"/>
              <a:gd name="connsiteY11" fmla="*/ 133350 h 171449"/>
              <a:gd name="connsiteX12" fmla="*/ 85720 w 171445"/>
              <a:gd name="connsiteY12" fmla="*/ 133349 h 171449"/>
              <a:gd name="connsiteX13" fmla="*/ 104770 w 171445"/>
              <a:gd name="connsiteY13" fmla="*/ 152377 h 171449"/>
              <a:gd name="connsiteX14" fmla="*/ 85720 w 171445"/>
              <a:gd name="connsiteY14" fmla="*/ 171449 h 171449"/>
              <a:gd name="connsiteX15" fmla="*/ 66670 w 171445"/>
              <a:gd name="connsiteY15" fmla="*/ 152377 h 171449"/>
              <a:gd name="connsiteX16" fmla="*/ 85720 w 171445"/>
              <a:gd name="connsiteY16" fmla="*/ 133349 h 171449"/>
              <a:gd name="connsiteX17" fmla="*/ 142870 w 171445"/>
              <a:gd name="connsiteY17" fmla="*/ 76200 h 171449"/>
              <a:gd name="connsiteX18" fmla="*/ 152395 w 171445"/>
              <a:gd name="connsiteY18" fmla="*/ 76200 h 171449"/>
              <a:gd name="connsiteX19" fmla="*/ 171445 w 171445"/>
              <a:gd name="connsiteY19" fmla="*/ 95250 h 171449"/>
              <a:gd name="connsiteX20" fmla="*/ 152395 w 171445"/>
              <a:gd name="connsiteY20" fmla="*/ 114300 h 171449"/>
              <a:gd name="connsiteX21" fmla="*/ 142870 w 171445"/>
              <a:gd name="connsiteY21" fmla="*/ 114300 h 171449"/>
              <a:gd name="connsiteX22" fmla="*/ 123820 w 171445"/>
              <a:gd name="connsiteY22" fmla="*/ 95250 h 171449"/>
              <a:gd name="connsiteX23" fmla="*/ 142870 w 171445"/>
              <a:gd name="connsiteY23" fmla="*/ 76200 h 171449"/>
              <a:gd name="connsiteX24" fmla="*/ 85720 w 171445"/>
              <a:gd name="connsiteY24" fmla="*/ 76200 h 171449"/>
              <a:gd name="connsiteX25" fmla="*/ 104770 w 171445"/>
              <a:gd name="connsiteY25" fmla="*/ 95250 h 171449"/>
              <a:gd name="connsiteX26" fmla="*/ 85720 w 171445"/>
              <a:gd name="connsiteY26" fmla="*/ 114300 h 171449"/>
              <a:gd name="connsiteX27" fmla="*/ 66670 w 171445"/>
              <a:gd name="connsiteY27" fmla="*/ 95250 h 171449"/>
              <a:gd name="connsiteX28" fmla="*/ 85720 w 171445"/>
              <a:gd name="connsiteY28" fmla="*/ 76200 h 171449"/>
              <a:gd name="connsiteX29" fmla="*/ 19045 w 171445"/>
              <a:gd name="connsiteY29" fmla="*/ 76200 h 171449"/>
              <a:gd name="connsiteX30" fmla="*/ 28570 w 171445"/>
              <a:gd name="connsiteY30" fmla="*/ 76200 h 171449"/>
              <a:gd name="connsiteX31" fmla="*/ 47620 w 171445"/>
              <a:gd name="connsiteY31" fmla="*/ 95250 h 171449"/>
              <a:gd name="connsiteX32" fmla="*/ 28570 w 171445"/>
              <a:gd name="connsiteY32" fmla="*/ 114300 h 171449"/>
              <a:gd name="connsiteX33" fmla="*/ 19045 w 171445"/>
              <a:gd name="connsiteY33" fmla="*/ 114300 h 171449"/>
              <a:gd name="connsiteX34" fmla="*/ 0 w 171445"/>
              <a:gd name="connsiteY34" fmla="*/ 95250 h 171449"/>
              <a:gd name="connsiteX35" fmla="*/ 19045 w 171445"/>
              <a:gd name="connsiteY35" fmla="*/ 76200 h 171449"/>
              <a:gd name="connsiteX36" fmla="*/ 85720 w 171445"/>
              <a:gd name="connsiteY36" fmla="*/ 0 h 171449"/>
              <a:gd name="connsiteX37" fmla="*/ 160730 w 171445"/>
              <a:gd name="connsiteY37" fmla="*/ 10716 h 171449"/>
              <a:gd name="connsiteX38" fmla="*/ 170306 w 171445"/>
              <a:gd name="connsiteY38" fmla="*/ 38100 h 171449"/>
              <a:gd name="connsiteX39" fmla="*/ 152395 w 171445"/>
              <a:gd name="connsiteY39" fmla="*/ 57150 h 171449"/>
              <a:gd name="connsiteX40" fmla="*/ 19045 w 171445"/>
              <a:gd name="connsiteY40" fmla="*/ 57150 h 171449"/>
              <a:gd name="connsiteX41" fmla="*/ 1134 w 171445"/>
              <a:gd name="connsiteY41" fmla="*/ 38100 h 171449"/>
              <a:gd name="connsiteX42" fmla="*/ 10711 w 171445"/>
              <a:gd name="connsiteY42" fmla="*/ 10716 h 171449"/>
              <a:gd name="connsiteX43" fmla="*/ 85720 w 171445"/>
              <a:gd name="connsiteY43" fmla="*/ 0 h 171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1445" h="171449">
                <a:moveTo>
                  <a:pt x="142870" y="133350"/>
                </a:moveTo>
                <a:cubicBezTo>
                  <a:pt x="146590" y="133350"/>
                  <a:pt x="148675" y="133350"/>
                  <a:pt x="152395" y="133350"/>
                </a:cubicBezTo>
                <a:cubicBezTo>
                  <a:pt x="171445" y="133350"/>
                  <a:pt x="174263" y="133350"/>
                  <a:pt x="166190" y="152400"/>
                </a:cubicBezTo>
                <a:cubicBezTo>
                  <a:pt x="162204" y="161806"/>
                  <a:pt x="152395" y="167743"/>
                  <a:pt x="142870" y="168978"/>
                </a:cubicBezTo>
                <a:cubicBezTo>
                  <a:pt x="123820" y="171450"/>
                  <a:pt x="123820" y="171405"/>
                  <a:pt x="123820" y="152400"/>
                </a:cubicBezTo>
                <a:cubicBezTo>
                  <a:pt x="123820" y="133395"/>
                  <a:pt x="123820" y="133350"/>
                  <a:pt x="142870" y="133350"/>
                </a:cubicBezTo>
                <a:close/>
                <a:moveTo>
                  <a:pt x="19044" y="133350"/>
                </a:moveTo>
                <a:cubicBezTo>
                  <a:pt x="19044" y="133350"/>
                  <a:pt x="24850" y="133350"/>
                  <a:pt x="28569" y="133350"/>
                </a:cubicBezTo>
                <a:cubicBezTo>
                  <a:pt x="47619" y="133350"/>
                  <a:pt x="47619" y="133350"/>
                  <a:pt x="47619" y="152159"/>
                </a:cubicBezTo>
                <a:cubicBezTo>
                  <a:pt x="47619" y="170967"/>
                  <a:pt x="47619" y="171450"/>
                  <a:pt x="28569" y="168978"/>
                </a:cubicBezTo>
                <a:cubicBezTo>
                  <a:pt x="19044" y="167743"/>
                  <a:pt x="9403" y="162201"/>
                  <a:pt x="5249" y="152400"/>
                </a:cubicBezTo>
                <a:cubicBezTo>
                  <a:pt x="-2823" y="133350"/>
                  <a:pt x="-1" y="133350"/>
                  <a:pt x="19044" y="133350"/>
                </a:cubicBezTo>
                <a:close/>
                <a:moveTo>
                  <a:pt x="85720" y="133349"/>
                </a:moveTo>
                <a:cubicBezTo>
                  <a:pt x="104770" y="133349"/>
                  <a:pt x="104770" y="133352"/>
                  <a:pt x="104770" y="152377"/>
                </a:cubicBezTo>
                <a:cubicBezTo>
                  <a:pt x="104770" y="171402"/>
                  <a:pt x="104766" y="171449"/>
                  <a:pt x="85720" y="171449"/>
                </a:cubicBezTo>
                <a:cubicBezTo>
                  <a:pt x="66674" y="171449"/>
                  <a:pt x="66672" y="171449"/>
                  <a:pt x="66670" y="152377"/>
                </a:cubicBezTo>
                <a:cubicBezTo>
                  <a:pt x="66668" y="133304"/>
                  <a:pt x="66670" y="133349"/>
                  <a:pt x="85720" y="133349"/>
                </a:cubicBezTo>
                <a:close/>
                <a:moveTo>
                  <a:pt x="142870" y="76200"/>
                </a:moveTo>
                <a:cubicBezTo>
                  <a:pt x="146590" y="76200"/>
                  <a:pt x="148675" y="76200"/>
                  <a:pt x="152395" y="76200"/>
                </a:cubicBezTo>
                <a:cubicBezTo>
                  <a:pt x="171447" y="76200"/>
                  <a:pt x="171445" y="76200"/>
                  <a:pt x="171445" y="95250"/>
                </a:cubicBezTo>
                <a:cubicBezTo>
                  <a:pt x="171445" y="114300"/>
                  <a:pt x="171445" y="114300"/>
                  <a:pt x="152395" y="114300"/>
                </a:cubicBezTo>
                <a:cubicBezTo>
                  <a:pt x="148675" y="114300"/>
                  <a:pt x="146590" y="114300"/>
                  <a:pt x="142870" y="114300"/>
                </a:cubicBezTo>
                <a:cubicBezTo>
                  <a:pt x="123820" y="114300"/>
                  <a:pt x="123820" y="114300"/>
                  <a:pt x="123820" y="95250"/>
                </a:cubicBezTo>
                <a:cubicBezTo>
                  <a:pt x="123820" y="76200"/>
                  <a:pt x="123820" y="76200"/>
                  <a:pt x="142870" y="76200"/>
                </a:cubicBezTo>
                <a:close/>
                <a:moveTo>
                  <a:pt x="85720" y="76200"/>
                </a:moveTo>
                <a:cubicBezTo>
                  <a:pt x="104770" y="76200"/>
                  <a:pt x="104770" y="76200"/>
                  <a:pt x="104770" y="95250"/>
                </a:cubicBezTo>
                <a:cubicBezTo>
                  <a:pt x="104770" y="114300"/>
                  <a:pt x="104770" y="114300"/>
                  <a:pt x="85720" y="114300"/>
                </a:cubicBezTo>
                <a:cubicBezTo>
                  <a:pt x="66670" y="114300"/>
                  <a:pt x="66670" y="114300"/>
                  <a:pt x="66670" y="95250"/>
                </a:cubicBezTo>
                <a:cubicBezTo>
                  <a:pt x="66670" y="76200"/>
                  <a:pt x="66670" y="76200"/>
                  <a:pt x="85720" y="76200"/>
                </a:cubicBezTo>
                <a:close/>
                <a:moveTo>
                  <a:pt x="19045" y="76200"/>
                </a:moveTo>
                <a:cubicBezTo>
                  <a:pt x="19045" y="76200"/>
                  <a:pt x="24850" y="76200"/>
                  <a:pt x="28570" y="76200"/>
                </a:cubicBezTo>
                <a:cubicBezTo>
                  <a:pt x="47620" y="76200"/>
                  <a:pt x="47620" y="76200"/>
                  <a:pt x="47620" y="95250"/>
                </a:cubicBezTo>
                <a:cubicBezTo>
                  <a:pt x="47620" y="114300"/>
                  <a:pt x="47620" y="114300"/>
                  <a:pt x="28570" y="114300"/>
                </a:cubicBezTo>
                <a:cubicBezTo>
                  <a:pt x="24850" y="114300"/>
                  <a:pt x="19045" y="114300"/>
                  <a:pt x="19045" y="114300"/>
                </a:cubicBezTo>
                <a:cubicBezTo>
                  <a:pt x="-5" y="114300"/>
                  <a:pt x="0" y="114300"/>
                  <a:pt x="0" y="95250"/>
                </a:cubicBezTo>
                <a:cubicBezTo>
                  <a:pt x="0" y="76200"/>
                  <a:pt x="0" y="76200"/>
                  <a:pt x="19045" y="76200"/>
                </a:cubicBezTo>
                <a:close/>
                <a:moveTo>
                  <a:pt x="85720" y="0"/>
                </a:moveTo>
                <a:cubicBezTo>
                  <a:pt x="128583" y="0"/>
                  <a:pt x="150014" y="0"/>
                  <a:pt x="160730" y="10716"/>
                </a:cubicBezTo>
                <a:cubicBezTo>
                  <a:pt x="166370" y="16355"/>
                  <a:pt x="169040" y="24963"/>
                  <a:pt x="170306" y="38100"/>
                </a:cubicBezTo>
                <a:cubicBezTo>
                  <a:pt x="172126" y="56993"/>
                  <a:pt x="171445" y="57150"/>
                  <a:pt x="152395" y="57150"/>
                </a:cubicBezTo>
                <a:lnTo>
                  <a:pt x="19045" y="57150"/>
                </a:lnTo>
                <a:cubicBezTo>
                  <a:pt x="-5" y="57150"/>
                  <a:pt x="-686" y="56993"/>
                  <a:pt x="1134" y="38100"/>
                </a:cubicBezTo>
                <a:cubicBezTo>
                  <a:pt x="2400" y="24963"/>
                  <a:pt x="5071" y="16355"/>
                  <a:pt x="10711" y="10716"/>
                </a:cubicBezTo>
                <a:cubicBezTo>
                  <a:pt x="21427" y="0"/>
                  <a:pt x="42858" y="0"/>
                  <a:pt x="85720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6" name="Object 34" descr="preencoded.png">
            <a:extLst>
              <a:ext uri="{FF2B5EF4-FFF2-40B4-BE49-F238E27FC236}">
                <a16:creationId xmlns:a16="http://schemas.microsoft.com/office/drawing/2014/main" id="{CB7F48D1-4FE4-DF62-C688-8DFF98918B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792677" y="4616296"/>
            <a:ext cx="879842" cy="259409"/>
          </a:xfrm>
          <a:prstGeom prst="rect">
            <a:avLst/>
          </a:prstGeom>
        </p:spPr>
      </p:pic>
      <p:pic>
        <p:nvPicPr>
          <p:cNvPr id="47" name="Object 34" descr="preencoded.png">
            <a:extLst>
              <a:ext uri="{FF2B5EF4-FFF2-40B4-BE49-F238E27FC236}">
                <a16:creationId xmlns:a16="http://schemas.microsoft.com/office/drawing/2014/main" id="{11D8DD96-363E-0118-9FFE-0EEAEA5DF5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233721" y="4624166"/>
            <a:ext cx="879842" cy="259409"/>
          </a:xfrm>
          <a:prstGeom prst="rect">
            <a:avLst/>
          </a:prstGeom>
        </p:spPr>
      </p:pic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id="{F227EE00-9837-16CF-F265-6C20FAEEF457}"/>
              </a:ext>
            </a:extLst>
          </p:cNvPr>
          <p:cNvSpPr/>
          <p:nvPr/>
        </p:nvSpPr>
        <p:spPr>
          <a:xfrm>
            <a:off x="3672519" y="4963173"/>
            <a:ext cx="480381" cy="536896"/>
          </a:xfrm>
          <a:custGeom>
            <a:avLst/>
            <a:gdLst>
              <a:gd name="connsiteX0" fmla="*/ 114300 w 161925"/>
              <a:gd name="connsiteY0" fmla="*/ 114300 h 180975"/>
              <a:gd name="connsiteX1" fmla="*/ 95250 w 161925"/>
              <a:gd name="connsiteY1" fmla="*/ 133350 h 180975"/>
              <a:gd name="connsiteX2" fmla="*/ 114300 w 161925"/>
              <a:gd name="connsiteY2" fmla="*/ 152400 h 180975"/>
              <a:gd name="connsiteX3" fmla="*/ 133350 w 161925"/>
              <a:gd name="connsiteY3" fmla="*/ 133350 h 180975"/>
              <a:gd name="connsiteX4" fmla="*/ 114300 w 161925"/>
              <a:gd name="connsiteY4" fmla="*/ 114300 h 180975"/>
              <a:gd name="connsiteX5" fmla="*/ 114300 w 161925"/>
              <a:gd name="connsiteY5" fmla="*/ 95250 h 180975"/>
              <a:gd name="connsiteX6" fmla="*/ 152400 w 161925"/>
              <a:gd name="connsiteY6" fmla="*/ 133350 h 180975"/>
              <a:gd name="connsiteX7" fmla="*/ 147125 w 161925"/>
              <a:gd name="connsiteY7" fmla="*/ 152705 h 180975"/>
              <a:gd name="connsiteX8" fmla="*/ 159135 w 161925"/>
              <a:gd name="connsiteY8" fmla="*/ 164715 h 180975"/>
              <a:gd name="connsiteX9" fmla="*/ 159135 w 161925"/>
              <a:gd name="connsiteY9" fmla="*/ 178185 h 180975"/>
              <a:gd name="connsiteX10" fmla="*/ 145665 w 161925"/>
              <a:gd name="connsiteY10" fmla="*/ 178185 h 180975"/>
              <a:gd name="connsiteX11" fmla="*/ 133655 w 161925"/>
              <a:gd name="connsiteY11" fmla="*/ 166175 h 180975"/>
              <a:gd name="connsiteX12" fmla="*/ 114300 w 161925"/>
              <a:gd name="connsiteY12" fmla="*/ 171450 h 180975"/>
              <a:gd name="connsiteX13" fmla="*/ 76200 w 161925"/>
              <a:gd name="connsiteY13" fmla="*/ 133350 h 180975"/>
              <a:gd name="connsiteX14" fmla="*/ 114300 w 161925"/>
              <a:gd name="connsiteY14" fmla="*/ 95250 h 180975"/>
              <a:gd name="connsiteX15" fmla="*/ 76200 w 161925"/>
              <a:gd name="connsiteY15" fmla="*/ 19050 h 180975"/>
              <a:gd name="connsiteX16" fmla="*/ 52388 w 161925"/>
              <a:gd name="connsiteY16" fmla="*/ 42863 h 180975"/>
              <a:gd name="connsiteX17" fmla="*/ 76200 w 161925"/>
              <a:gd name="connsiteY17" fmla="*/ 66675 h 180975"/>
              <a:gd name="connsiteX18" fmla="*/ 100013 w 161925"/>
              <a:gd name="connsiteY18" fmla="*/ 42863 h 180975"/>
              <a:gd name="connsiteX19" fmla="*/ 76200 w 161925"/>
              <a:gd name="connsiteY19" fmla="*/ 19050 h 180975"/>
              <a:gd name="connsiteX20" fmla="*/ 76200 w 161925"/>
              <a:gd name="connsiteY20" fmla="*/ 0 h 180975"/>
              <a:gd name="connsiteX21" fmla="*/ 152400 w 161925"/>
              <a:gd name="connsiteY21" fmla="*/ 85725 h 180975"/>
              <a:gd name="connsiteX22" fmla="*/ 142875 w 161925"/>
              <a:gd name="connsiteY22" fmla="*/ 95246 h 180975"/>
              <a:gd name="connsiteX23" fmla="*/ 123825 w 161925"/>
              <a:gd name="connsiteY23" fmla="*/ 86678 h 180975"/>
              <a:gd name="connsiteX24" fmla="*/ 105859 w 161925"/>
              <a:gd name="connsiteY24" fmla="*/ 76200 h 180975"/>
              <a:gd name="connsiteX25" fmla="*/ 97631 w 161925"/>
              <a:gd name="connsiteY25" fmla="*/ 71438 h 180975"/>
              <a:gd name="connsiteX26" fmla="*/ 90909 w 161925"/>
              <a:gd name="connsiteY26" fmla="*/ 73212 h 180975"/>
              <a:gd name="connsiteX27" fmla="*/ 76200 w 161925"/>
              <a:gd name="connsiteY27" fmla="*/ 76200 h 180975"/>
              <a:gd name="connsiteX28" fmla="*/ 61479 w 161925"/>
              <a:gd name="connsiteY28" fmla="*/ 73216 h 180975"/>
              <a:gd name="connsiteX29" fmla="*/ 54769 w 161925"/>
              <a:gd name="connsiteY29" fmla="*/ 71438 h 180975"/>
              <a:gd name="connsiteX30" fmla="*/ 38100 w 161925"/>
              <a:gd name="connsiteY30" fmla="*/ 88106 h 180975"/>
              <a:gd name="connsiteX31" fmla="*/ 66675 w 161925"/>
              <a:gd name="connsiteY31" fmla="*/ 104213 h 180975"/>
              <a:gd name="connsiteX32" fmla="*/ 70637 w 161925"/>
              <a:gd name="connsiteY32" fmla="*/ 114300 h 180975"/>
              <a:gd name="connsiteX33" fmla="*/ 66675 w 161925"/>
              <a:gd name="connsiteY33" fmla="*/ 133350 h 180975"/>
              <a:gd name="connsiteX34" fmla="*/ 76196 w 161925"/>
              <a:gd name="connsiteY34" fmla="*/ 161925 h 180975"/>
              <a:gd name="connsiteX35" fmla="*/ 81310 w 161925"/>
              <a:gd name="connsiteY35" fmla="*/ 167531 h 180975"/>
              <a:gd name="connsiteX36" fmla="*/ 76200 w 161925"/>
              <a:gd name="connsiteY36" fmla="*/ 171450 h 180975"/>
              <a:gd name="connsiteX37" fmla="*/ 0 w 161925"/>
              <a:gd name="connsiteY37" fmla="*/ 85725 h 180975"/>
              <a:gd name="connsiteX38" fmla="*/ 76200 w 161925"/>
              <a:gd name="connsiteY38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1925" h="180975">
                <a:moveTo>
                  <a:pt x="114300" y="114300"/>
                </a:moveTo>
                <a:cubicBezTo>
                  <a:pt x="103779" y="114300"/>
                  <a:pt x="95250" y="122829"/>
                  <a:pt x="95250" y="133350"/>
                </a:cubicBezTo>
                <a:cubicBezTo>
                  <a:pt x="95250" y="143871"/>
                  <a:pt x="103779" y="152400"/>
                  <a:pt x="114300" y="152400"/>
                </a:cubicBezTo>
                <a:cubicBezTo>
                  <a:pt x="124821" y="152400"/>
                  <a:pt x="133350" y="143871"/>
                  <a:pt x="133350" y="133350"/>
                </a:cubicBezTo>
                <a:cubicBezTo>
                  <a:pt x="133350" y="122829"/>
                  <a:pt x="124821" y="114300"/>
                  <a:pt x="114300" y="114300"/>
                </a:cubicBezTo>
                <a:close/>
                <a:moveTo>
                  <a:pt x="114300" y="95250"/>
                </a:moveTo>
                <a:cubicBezTo>
                  <a:pt x="135342" y="95250"/>
                  <a:pt x="152400" y="112308"/>
                  <a:pt x="152400" y="133350"/>
                </a:cubicBezTo>
                <a:cubicBezTo>
                  <a:pt x="152400" y="140416"/>
                  <a:pt x="150477" y="147033"/>
                  <a:pt x="147125" y="152705"/>
                </a:cubicBezTo>
                <a:lnTo>
                  <a:pt x="159135" y="164715"/>
                </a:lnTo>
                <a:cubicBezTo>
                  <a:pt x="162855" y="168434"/>
                  <a:pt x="162855" y="174466"/>
                  <a:pt x="159135" y="178185"/>
                </a:cubicBezTo>
                <a:cubicBezTo>
                  <a:pt x="155416" y="181905"/>
                  <a:pt x="149384" y="181905"/>
                  <a:pt x="145665" y="178185"/>
                </a:cubicBezTo>
                <a:lnTo>
                  <a:pt x="133655" y="166175"/>
                </a:lnTo>
                <a:cubicBezTo>
                  <a:pt x="127983" y="169527"/>
                  <a:pt x="121366" y="171450"/>
                  <a:pt x="114300" y="171450"/>
                </a:cubicBezTo>
                <a:cubicBezTo>
                  <a:pt x="93258" y="171450"/>
                  <a:pt x="76200" y="154392"/>
                  <a:pt x="76200" y="133350"/>
                </a:cubicBezTo>
                <a:cubicBezTo>
                  <a:pt x="76200" y="112308"/>
                  <a:pt x="93258" y="95250"/>
                  <a:pt x="114300" y="95250"/>
                </a:cubicBezTo>
                <a:close/>
                <a:moveTo>
                  <a:pt x="76200" y="19050"/>
                </a:moveTo>
                <a:cubicBezTo>
                  <a:pt x="61913" y="19050"/>
                  <a:pt x="52388" y="28575"/>
                  <a:pt x="52388" y="42863"/>
                </a:cubicBezTo>
                <a:cubicBezTo>
                  <a:pt x="52388" y="57150"/>
                  <a:pt x="61913" y="66675"/>
                  <a:pt x="76200" y="66675"/>
                </a:cubicBezTo>
                <a:cubicBezTo>
                  <a:pt x="90488" y="66675"/>
                  <a:pt x="100013" y="57150"/>
                  <a:pt x="100013" y="42863"/>
                </a:cubicBezTo>
                <a:cubicBezTo>
                  <a:pt x="100013" y="28575"/>
                  <a:pt x="90488" y="19050"/>
                  <a:pt x="76200" y="19050"/>
                </a:cubicBezTo>
                <a:close/>
                <a:moveTo>
                  <a:pt x="76200" y="0"/>
                </a:moveTo>
                <a:cubicBezTo>
                  <a:pt x="152400" y="0"/>
                  <a:pt x="152400" y="9525"/>
                  <a:pt x="152400" y="85725"/>
                </a:cubicBezTo>
                <a:cubicBezTo>
                  <a:pt x="152400" y="100013"/>
                  <a:pt x="148413" y="99407"/>
                  <a:pt x="142875" y="95246"/>
                </a:cubicBezTo>
                <a:cubicBezTo>
                  <a:pt x="137337" y="91087"/>
                  <a:pt x="130863" y="88106"/>
                  <a:pt x="123825" y="86678"/>
                </a:cubicBezTo>
                <a:cubicBezTo>
                  <a:pt x="116787" y="85249"/>
                  <a:pt x="115651" y="84905"/>
                  <a:pt x="105859" y="76200"/>
                </a:cubicBezTo>
                <a:cubicBezTo>
                  <a:pt x="102793" y="73474"/>
                  <a:pt x="99601" y="71438"/>
                  <a:pt x="97631" y="71438"/>
                </a:cubicBezTo>
                <a:cubicBezTo>
                  <a:pt x="94672" y="71438"/>
                  <a:pt x="92939" y="72255"/>
                  <a:pt x="90909" y="73212"/>
                </a:cubicBezTo>
                <a:cubicBezTo>
                  <a:pt x="88036" y="74566"/>
                  <a:pt x="84570" y="76200"/>
                  <a:pt x="76200" y="76200"/>
                </a:cubicBezTo>
                <a:cubicBezTo>
                  <a:pt x="67819" y="76200"/>
                  <a:pt x="64354" y="74569"/>
                  <a:pt x="61479" y="73216"/>
                </a:cubicBezTo>
                <a:cubicBezTo>
                  <a:pt x="59454" y="72262"/>
                  <a:pt x="57722" y="71447"/>
                  <a:pt x="54769" y="71438"/>
                </a:cubicBezTo>
                <a:cubicBezTo>
                  <a:pt x="50006" y="71422"/>
                  <a:pt x="38100" y="83344"/>
                  <a:pt x="38100" y="88106"/>
                </a:cubicBezTo>
                <a:cubicBezTo>
                  <a:pt x="38100" y="92250"/>
                  <a:pt x="47111" y="101799"/>
                  <a:pt x="66675" y="104213"/>
                </a:cubicBezTo>
                <a:cubicBezTo>
                  <a:pt x="73523" y="105058"/>
                  <a:pt x="73660" y="107384"/>
                  <a:pt x="70637" y="114300"/>
                </a:cubicBezTo>
                <a:cubicBezTo>
                  <a:pt x="68089" y="120134"/>
                  <a:pt x="66675" y="126577"/>
                  <a:pt x="66675" y="133350"/>
                </a:cubicBezTo>
                <a:cubicBezTo>
                  <a:pt x="66675" y="144071"/>
                  <a:pt x="70217" y="153965"/>
                  <a:pt x="76196" y="161925"/>
                </a:cubicBezTo>
                <a:cubicBezTo>
                  <a:pt x="78014" y="164343"/>
                  <a:pt x="79898" y="166165"/>
                  <a:pt x="81310" y="167531"/>
                </a:cubicBezTo>
                <a:cubicBezTo>
                  <a:pt x="84665" y="170774"/>
                  <a:pt x="85364" y="171450"/>
                  <a:pt x="76200" y="171450"/>
                </a:cubicBezTo>
                <a:cubicBezTo>
                  <a:pt x="0" y="171450"/>
                  <a:pt x="0" y="161925"/>
                  <a:pt x="0" y="85725"/>
                </a:cubicBezTo>
                <a:cubicBezTo>
                  <a:pt x="0" y="9525"/>
                  <a:pt x="0" y="0"/>
                  <a:pt x="76200" y="0"/>
                </a:cubicBezTo>
                <a:close/>
              </a:path>
            </a:pathLst>
          </a:custGeom>
          <a:solidFill>
            <a:srgbClr val="FF003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BA68C526-2330-4DBE-959A-D913D31CF966}"/>
              </a:ext>
            </a:extLst>
          </p:cNvPr>
          <p:cNvSpPr/>
          <p:nvPr/>
        </p:nvSpPr>
        <p:spPr>
          <a:xfrm>
            <a:off x="6852492" y="914778"/>
            <a:ext cx="2878541" cy="357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Нотация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cxnSp>
        <p:nvCxnSpPr>
          <p:cNvPr id="54" name="Прямая соединительная линия 53">
            <a:extLst>
              <a:ext uri="{FF2B5EF4-FFF2-40B4-BE49-F238E27FC236}">
                <a16:creationId xmlns:a16="http://schemas.microsoft.com/office/drawing/2014/main" id="{7179F8C7-C639-CE46-F6BB-3C0ACA57AAC7}"/>
              </a:ext>
            </a:extLst>
          </p:cNvPr>
          <p:cNvCxnSpPr>
            <a:cxnSpLocks/>
          </p:cNvCxnSpPr>
          <p:nvPr/>
        </p:nvCxnSpPr>
        <p:spPr>
          <a:xfrm>
            <a:off x="6812529" y="1272057"/>
            <a:ext cx="50445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Заголовок 1">
            <a:extLst>
              <a:ext uri="{FF2B5EF4-FFF2-40B4-BE49-F238E27FC236}">
                <a16:creationId xmlns:a16="http://schemas.microsoft.com/office/drawing/2014/main" id="{24CD6EE9-E004-0D64-D863-BC3FBC886A56}"/>
              </a:ext>
            </a:extLst>
          </p:cNvPr>
          <p:cNvSpPr txBox="1">
            <a:spLocks/>
          </p:cNvSpPr>
          <p:nvPr/>
        </p:nvSpPr>
        <p:spPr>
          <a:xfrm>
            <a:off x="6948354" y="1272057"/>
            <a:ext cx="4883943" cy="335856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>
              <a:spcBef>
                <a:spcPts val="300"/>
              </a:spcBef>
            </a:pP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Созданная нотация описывает основные бизнес-процессы приложения: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Процесс регистрации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Процесс накопления и траты баллов</a:t>
            </a: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ru-RU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endParaRPr lang="en-US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28600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RFM-</a:t>
            </a:r>
            <a:r>
              <a:rPr lang="ru-RU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анализ</a:t>
            </a:r>
            <a:endParaRPr lang="en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559356E-3E5B-1020-8D1F-4776011161C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2529" y="4421483"/>
            <a:ext cx="5019768" cy="77650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172910BB-B36D-7492-6548-0C14F9654EB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785" y="2681352"/>
            <a:ext cx="5067872" cy="152901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B5DE696-43FD-D76F-C39E-DEB0594A4777}"/>
              </a:ext>
            </a:extLst>
          </p:cNvPr>
          <p:cNvSpPr txBox="1"/>
          <p:nvPr/>
        </p:nvSpPr>
        <p:spPr>
          <a:xfrm>
            <a:off x="241298" y="-1200584"/>
            <a:ext cx="8534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Шаблон для малого бизнеса, клиентская часть --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автоматизаци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и интеграция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сторонных</a:t>
            </a:r>
            <a:r>
              <a:rPr lang="ru-RU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сервисов</a:t>
            </a:r>
            <a:endParaRPr lang="ru-RU" dirty="0"/>
          </a:p>
        </p:txBody>
      </p:sp>
      <p:sp>
        <p:nvSpPr>
          <p:cNvPr id="65" name="Заголовок 1">
            <a:extLst>
              <a:ext uri="{FF2B5EF4-FFF2-40B4-BE49-F238E27FC236}">
                <a16:creationId xmlns:a16="http://schemas.microsoft.com/office/drawing/2014/main" id="{3B1E4C8E-8369-733B-9F42-95ED6D8952AB}"/>
              </a:ext>
            </a:extLst>
          </p:cNvPr>
          <p:cNvSpPr txBox="1">
            <a:spLocks/>
          </p:cNvSpPr>
          <p:nvPr/>
        </p:nvSpPr>
        <p:spPr>
          <a:xfrm>
            <a:off x="3206550" y="-785861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Бизнес-приложение Программа Лояльности отвечает потребностям целевой аудитории и занимает свободное место на рынке</a:t>
            </a:r>
            <a:r>
              <a:rPr lang="en-US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 BPM</a:t>
            </a:r>
            <a:endParaRPr lang="ru-RU" sz="18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849D061A-39EA-2564-E9AA-386BAFEFF706}"/>
              </a:ext>
            </a:extLst>
          </p:cNvPr>
          <p:cNvSpPr/>
          <p:nvPr/>
        </p:nvSpPr>
        <p:spPr>
          <a:xfrm flipV="1">
            <a:off x="6096000" y="1696842"/>
            <a:ext cx="5753100" cy="3888375"/>
          </a:xfrm>
          <a:prstGeom prst="roundRect">
            <a:avLst>
              <a:gd name="adj" fmla="val 7231"/>
            </a:avLst>
          </a:prstGeom>
          <a:solidFill>
            <a:srgbClr val="FF0032">
              <a:alpha val="25098"/>
            </a:srgbClr>
          </a:solidFill>
          <a:ln w="3175">
            <a:solidFill>
              <a:srgbClr val="FF003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7" tIns="60953" rIns="121907" bIns="60953" rtlCol="0" anchor="ctr"/>
          <a:lstStyle/>
          <a:p>
            <a:pPr algn="ctr"/>
            <a:endParaRPr lang="ru-RU" sz="1865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4A030E3C-6E3A-EF25-1874-1B3DF79F130D}"/>
              </a:ext>
            </a:extLst>
          </p:cNvPr>
          <p:cNvSpPr/>
          <p:nvPr/>
        </p:nvSpPr>
        <p:spPr>
          <a:xfrm flipV="1">
            <a:off x="334963" y="1706372"/>
            <a:ext cx="1917939" cy="3878848"/>
          </a:xfrm>
          <a:prstGeom prst="roundRect">
            <a:avLst>
              <a:gd name="adj" fmla="val 7231"/>
            </a:avLst>
          </a:prstGeom>
          <a:solidFill>
            <a:srgbClr val="FF0032">
              <a:alpha val="25098"/>
            </a:srgbClr>
          </a:solidFill>
          <a:ln w="3175">
            <a:solidFill>
              <a:srgbClr val="FF0032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7" tIns="60953" rIns="121907" bIns="60953" rtlCol="0" anchor="ctr"/>
          <a:lstStyle/>
          <a:p>
            <a:pPr algn="ctr"/>
            <a:endParaRPr lang="ru-RU" sz="1865" dirty="0" err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4CA27FD0-F758-C714-B3D9-23F8BD16A2F6}"/>
              </a:ext>
            </a:extLst>
          </p:cNvPr>
          <p:cNvGrpSpPr/>
          <p:nvPr/>
        </p:nvGrpSpPr>
        <p:grpSpPr>
          <a:xfrm>
            <a:off x="8383081" y="1715917"/>
            <a:ext cx="1105284" cy="1105284"/>
            <a:chOff x="10626725" y="4413251"/>
            <a:chExt cx="496888" cy="4968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9" name="Freeform 765">
              <a:extLst>
                <a:ext uri="{FF2B5EF4-FFF2-40B4-BE49-F238E27FC236}">
                  <a16:creationId xmlns:a16="http://schemas.microsoft.com/office/drawing/2014/main" id="{99627F25-B79E-1B5D-8FDC-03AFBD0812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6125" y="4552951"/>
              <a:ext cx="217488" cy="217488"/>
            </a:xfrm>
            <a:custGeom>
              <a:avLst/>
              <a:gdLst>
                <a:gd name="T0" fmla="*/ 56 w 112"/>
                <a:gd name="T1" fmla="*/ 112 h 112"/>
                <a:gd name="T2" fmla="*/ 0 w 112"/>
                <a:gd name="T3" fmla="*/ 56 h 112"/>
                <a:gd name="T4" fmla="*/ 56 w 112"/>
                <a:gd name="T5" fmla="*/ 0 h 112"/>
                <a:gd name="T6" fmla="*/ 112 w 112"/>
                <a:gd name="T7" fmla="*/ 56 h 112"/>
                <a:gd name="T8" fmla="*/ 56 w 112"/>
                <a:gd name="T9" fmla="*/ 112 h 112"/>
                <a:gd name="T10" fmla="*/ 56 w 112"/>
                <a:gd name="T11" fmla="*/ 8 h 112"/>
                <a:gd name="T12" fmla="*/ 8 w 112"/>
                <a:gd name="T13" fmla="*/ 56 h 112"/>
                <a:gd name="T14" fmla="*/ 56 w 112"/>
                <a:gd name="T15" fmla="*/ 104 h 112"/>
                <a:gd name="T16" fmla="*/ 104 w 112"/>
                <a:gd name="T17" fmla="*/ 56 h 112"/>
                <a:gd name="T18" fmla="*/ 56 w 112"/>
                <a:gd name="T19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112"/>
                  </a:moveTo>
                  <a:cubicBezTo>
                    <a:pt x="25" y="112"/>
                    <a:pt x="0" y="87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87" y="0"/>
                    <a:pt x="112" y="25"/>
                    <a:pt x="112" y="56"/>
                  </a:cubicBezTo>
                  <a:cubicBezTo>
                    <a:pt x="112" y="87"/>
                    <a:pt x="87" y="112"/>
                    <a:pt x="56" y="112"/>
                  </a:cubicBezTo>
                  <a:close/>
                  <a:moveTo>
                    <a:pt x="56" y="8"/>
                  </a:moveTo>
                  <a:cubicBezTo>
                    <a:pt x="29" y="8"/>
                    <a:pt x="8" y="30"/>
                    <a:pt x="8" y="56"/>
                  </a:cubicBezTo>
                  <a:cubicBezTo>
                    <a:pt x="8" y="83"/>
                    <a:pt x="29" y="104"/>
                    <a:pt x="56" y="104"/>
                  </a:cubicBezTo>
                  <a:cubicBezTo>
                    <a:pt x="82" y="104"/>
                    <a:pt x="104" y="83"/>
                    <a:pt x="104" y="56"/>
                  </a:cubicBezTo>
                  <a:cubicBezTo>
                    <a:pt x="104" y="30"/>
                    <a:pt x="82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0" name="Freeform 766">
              <a:extLst>
                <a:ext uri="{FF2B5EF4-FFF2-40B4-BE49-F238E27FC236}">
                  <a16:creationId xmlns:a16="http://schemas.microsoft.com/office/drawing/2014/main" id="{3ED54715-0413-0343-F689-9E02FD7C58F5}"/>
                </a:ext>
              </a:extLst>
            </p:cNvPr>
            <p:cNvSpPr/>
            <p:nvPr/>
          </p:nvSpPr>
          <p:spPr bwMode="auto">
            <a:xfrm>
              <a:off x="10975975" y="4754564"/>
              <a:ext cx="77788" cy="155575"/>
            </a:xfrm>
            <a:custGeom>
              <a:avLst/>
              <a:gdLst>
                <a:gd name="T0" fmla="*/ 20 w 40"/>
                <a:gd name="T1" fmla="*/ 80 h 80"/>
                <a:gd name="T2" fmla="*/ 0 w 40"/>
                <a:gd name="T3" fmla="*/ 60 h 80"/>
                <a:gd name="T4" fmla="*/ 0 w 40"/>
                <a:gd name="T5" fmla="*/ 0 h 80"/>
                <a:gd name="T6" fmla="*/ 8 w 40"/>
                <a:gd name="T7" fmla="*/ 0 h 80"/>
                <a:gd name="T8" fmla="*/ 8 w 40"/>
                <a:gd name="T9" fmla="*/ 60 h 80"/>
                <a:gd name="T10" fmla="*/ 20 w 40"/>
                <a:gd name="T11" fmla="*/ 72 h 80"/>
                <a:gd name="T12" fmla="*/ 32 w 40"/>
                <a:gd name="T13" fmla="*/ 60 h 80"/>
                <a:gd name="T14" fmla="*/ 32 w 40"/>
                <a:gd name="T15" fmla="*/ 0 h 80"/>
                <a:gd name="T16" fmla="*/ 40 w 40"/>
                <a:gd name="T17" fmla="*/ 0 h 80"/>
                <a:gd name="T18" fmla="*/ 40 w 40"/>
                <a:gd name="T19" fmla="*/ 60 h 80"/>
                <a:gd name="T20" fmla="*/ 20 w 40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80">
                  <a:moveTo>
                    <a:pt x="20" y="80"/>
                  </a:moveTo>
                  <a:cubicBezTo>
                    <a:pt x="9" y="80"/>
                    <a:pt x="0" y="71"/>
                    <a:pt x="0" y="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7"/>
                    <a:pt x="13" y="72"/>
                    <a:pt x="20" y="72"/>
                  </a:cubicBezTo>
                  <a:cubicBezTo>
                    <a:pt x="26" y="72"/>
                    <a:pt x="32" y="67"/>
                    <a:pt x="32" y="6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71"/>
                    <a:pt x="31" y="80"/>
                    <a:pt x="2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1" name="Rectangle 767">
              <a:extLst>
                <a:ext uri="{FF2B5EF4-FFF2-40B4-BE49-F238E27FC236}">
                  <a16:creationId xmlns:a16="http://schemas.microsoft.com/office/drawing/2014/main" id="{46125B94-9238-2861-CB70-88849B8B6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7725" y="4848226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2" name="Rectangle 768">
              <a:extLst>
                <a:ext uri="{FF2B5EF4-FFF2-40B4-BE49-F238E27FC236}">
                  <a16:creationId xmlns:a16="http://schemas.microsoft.com/office/drawing/2014/main" id="{A7830166-0CDA-99B2-E68F-A815D8BBA0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7725" y="4816476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3" name="Rectangle 769">
              <a:extLst>
                <a:ext uri="{FF2B5EF4-FFF2-40B4-BE49-F238E27FC236}">
                  <a16:creationId xmlns:a16="http://schemas.microsoft.com/office/drawing/2014/main" id="{4844A2EA-72F8-FCC0-C1F5-72C253D4D7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7725" y="4786314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4" name="Freeform 770">
              <a:extLst>
                <a:ext uri="{FF2B5EF4-FFF2-40B4-BE49-F238E27FC236}">
                  <a16:creationId xmlns:a16="http://schemas.microsoft.com/office/drawing/2014/main" id="{9A467E02-E703-39C0-ED0B-A2B1D72B9779}"/>
                </a:ext>
              </a:extLst>
            </p:cNvPr>
            <p:cNvSpPr/>
            <p:nvPr/>
          </p:nvSpPr>
          <p:spPr bwMode="auto">
            <a:xfrm>
              <a:off x="10963275" y="4627564"/>
              <a:ext cx="103188" cy="73025"/>
            </a:xfrm>
            <a:custGeom>
              <a:avLst/>
              <a:gdLst>
                <a:gd name="T0" fmla="*/ 19 w 54"/>
                <a:gd name="T1" fmla="*/ 38 h 38"/>
                <a:gd name="T2" fmla="*/ 16 w 54"/>
                <a:gd name="T3" fmla="*/ 37 h 38"/>
                <a:gd name="T4" fmla="*/ 0 w 54"/>
                <a:gd name="T5" fmla="*/ 21 h 38"/>
                <a:gd name="T6" fmla="*/ 6 w 54"/>
                <a:gd name="T7" fmla="*/ 16 h 38"/>
                <a:gd name="T8" fmla="*/ 19 w 54"/>
                <a:gd name="T9" fmla="*/ 29 h 38"/>
                <a:gd name="T10" fmla="*/ 48 w 54"/>
                <a:gd name="T11" fmla="*/ 0 h 38"/>
                <a:gd name="T12" fmla="*/ 54 w 54"/>
                <a:gd name="T13" fmla="*/ 5 h 38"/>
                <a:gd name="T14" fmla="*/ 22 w 54"/>
                <a:gd name="T15" fmla="*/ 37 h 38"/>
                <a:gd name="T16" fmla="*/ 19 w 54"/>
                <a:gd name="T1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8">
                  <a:moveTo>
                    <a:pt x="19" y="38"/>
                  </a:moveTo>
                  <a:cubicBezTo>
                    <a:pt x="18" y="38"/>
                    <a:pt x="17" y="38"/>
                    <a:pt x="16" y="3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1" y="38"/>
                    <a:pt x="20" y="38"/>
                    <a:pt x="19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5" name="Freeform 771">
              <a:extLst>
                <a:ext uri="{FF2B5EF4-FFF2-40B4-BE49-F238E27FC236}">
                  <a16:creationId xmlns:a16="http://schemas.microsoft.com/office/drawing/2014/main" id="{1D42D6AC-9870-E249-13FE-88E0AD0AC913}"/>
                </a:ext>
              </a:extLst>
            </p:cNvPr>
            <p:cNvSpPr/>
            <p:nvPr/>
          </p:nvSpPr>
          <p:spPr bwMode="auto">
            <a:xfrm>
              <a:off x="10626725" y="4413251"/>
              <a:ext cx="496888" cy="450850"/>
            </a:xfrm>
            <a:custGeom>
              <a:avLst/>
              <a:gdLst>
                <a:gd name="T0" fmla="*/ 210 w 313"/>
                <a:gd name="T1" fmla="*/ 284 h 284"/>
                <a:gd name="T2" fmla="*/ 0 w 313"/>
                <a:gd name="T3" fmla="*/ 284 h 284"/>
                <a:gd name="T4" fmla="*/ 0 w 313"/>
                <a:gd name="T5" fmla="*/ 0 h 284"/>
                <a:gd name="T6" fmla="*/ 313 w 313"/>
                <a:gd name="T7" fmla="*/ 0 h 284"/>
                <a:gd name="T8" fmla="*/ 313 w 313"/>
                <a:gd name="T9" fmla="*/ 98 h 284"/>
                <a:gd name="T10" fmla="*/ 303 w 313"/>
                <a:gd name="T11" fmla="*/ 98 h 284"/>
                <a:gd name="T12" fmla="*/ 303 w 313"/>
                <a:gd name="T13" fmla="*/ 10 h 284"/>
                <a:gd name="T14" fmla="*/ 10 w 313"/>
                <a:gd name="T15" fmla="*/ 10 h 284"/>
                <a:gd name="T16" fmla="*/ 10 w 313"/>
                <a:gd name="T17" fmla="*/ 274 h 284"/>
                <a:gd name="T18" fmla="*/ 210 w 313"/>
                <a:gd name="T19" fmla="*/ 274 h 284"/>
                <a:gd name="T20" fmla="*/ 210 w 313"/>
                <a:gd name="T21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3" h="284">
                  <a:moveTo>
                    <a:pt x="210" y="284"/>
                  </a:moveTo>
                  <a:lnTo>
                    <a:pt x="0" y="284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98"/>
                  </a:lnTo>
                  <a:lnTo>
                    <a:pt x="303" y="98"/>
                  </a:lnTo>
                  <a:lnTo>
                    <a:pt x="303" y="10"/>
                  </a:lnTo>
                  <a:lnTo>
                    <a:pt x="10" y="10"/>
                  </a:lnTo>
                  <a:lnTo>
                    <a:pt x="10" y="274"/>
                  </a:lnTo>
                  <a:lnTo>
                    <a:pt x="210" y="274"/>
                  </a:lnTo>
                  <a:lnTo>
                    <a:pt x="210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6" name="Freeform 772">
              <a:extLst>
                <a:ext uri="{FF2B5EF4-FFF2-40B4-BE49-F238E27FC236}">
                  <a16:creationId xmlns:a16="http://schemas.microsoft.com/office/drawing/2014/main" id="{86956607-84E6-D31B-9779-8C679A641209}"/>
                </a:ext>
              </a:extLst>
            </p:cNvPr>
            <p:cNvSpPr/>
            <p:nvPr/>
          </p:nvSpPr>
          <p:spPr bwMode="auto">
            <a:xfrm>
              <a:off x="11069638" y="4754564"/>
              <a:ext cx="53975" cy="109538"/>
            </a:xfrm>
            <a:custGeom>
              <a:avLst/>
              <a:gdLst>
                <a:gd name="T0" fmla="*/ 34 w 34"/>
                <a:gd name="T1" fmla="*/ 69 h 69"/>
                <a:gd name="T2" fmla="*/ 0 w 34"/>
                <a:gd name="T3" fmla="*/ 69 h 69"/>
                <a:gd name="T4" fmla="*/ 0 w 34"/>
                <a:gd name="T5" fmla="*/ 59 h 69"/>
                <a:gd name="T6" fmla="*/ 24 w 34"/>
                <a:gd name="T7" fmla="*/ 59 h 69"/>
                <a:gd name="T8" fmla="*/ 24 w 34"/>
                <a:gd name="T9" fmla="*/ 0 h 69"/>
                <a:gd name="T10" fmla="*/ 34 w 34"/>
                <a:gd name="T11" fmla="*/ 0 h 69"/>
                <a:gd name="T12" fmla="*/ 34 w 34"/>
                <a:gd name="T1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69">
                  <a:moveTo>
                    <a:pt x="34" y="69"/>
                  </a:moveTo>
                  <a:lnTo>
                    <a:pt x="0" y="69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0"/>
                  </a:lnTo>
                  <a:lnTo>
                    <a:pt x="34" y="0"/>
                  </a:lnTo>
                  <a:lnTo>
                    <a:pt x="3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7" name="Rectangle 773">
              <a:extLst>
                <a:ext uri="{FF2B5EF4-FFF2-40B4-BE49-F238E27FC236}">
                  <a16:creationId xmlns:a16="http://schemas.microsoft.com/office/drawing/2014/main" id="{0AF01BFF-6B9F-2623-671F-E4D6358C8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4663" y="4475164"/>
              <a:ext cx="48101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8" name="Rectangle 774">
              <a:extLst>
                <a:ext uri="{FF2B5EF4-FFF2-40B4-BE49-F238E27FC236}">
                  <a16:creationId xmlns:a16="http://schemas.microsoft.com/office/drawing/2014/main" id="{E0034E00-A5F6-B5E1-24F2-20849E7AB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8475" y="4445001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39" name="Rectangle 775">
              <a:extLst>
                <a:ext uri="{FF2B5EF4-FFF2-40B4-BE49-F238E27FC236}">
                  <a16:creationId xmlns:a16="http://schemas.microsoft.com/office/drawing/2014/main" id="{7D4C85D6-7770-512F-9546-71E0733F7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88638" y="4445001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0" name="Rectangle 776">
              <a:extLst>
                <a:ext uri="{FF2B5EF4-FFF2-40B4-BE49-F238E27FC236}">
                  <a16:creationId xmlns:a16="http://schemas.microsoft.com/office/drawing/2014/main" id="{311CF45D-840D-D642-375D-215A83FBA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0388" y="4445001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1" name="Rectangle 777">
              <a:extLst>
                <a:ext uri="{FF2B5EF4-FFF2-40B4-BE49-F238E27FC236}">
                  <a16:creationId xmlns:a16="http://schemas.microsoft.com/office/drawing/2014/main" id="{063CE854-E965-3026-039C-6E2ABBE57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2138" y="4421189"/>
              <a:ext cx="14288" cy="6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2" name="Rectangle 778">
              <a:extLst>
                <a:ext uri="{FF2B5EF4-FFF2-40B4-BE49-F238E27FC236}">
                  <a16:creationId xmlns:a16="http://schemas.microsoft.com/office/drawing/2014/main" id="{EC1F6F1B-AAA0-403A-AEE8-FBDB5CF82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2300" y="4445001"/>
              <a:ext cx="30956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3" name="Freeform 779">
              <a:extLst>
                <a:ext uri="{FF2B5EF4-FFF2-40B4-BE49-F238E27FC236}">
                  <a16:creationId xmlns:a16="http://schemas.microsoft.com/office/drawing/2014/main" id="{A3F12C5A-296D-2197-A09E-FC4679919B62}"/>
                </a:ext>
              </a:extLst>
            </p:cNvPr>
            <p:cNvSpPr/>
            <p:nvPr/>
          </p:nvSpPr>
          <p:spPr bwMode="auto">
            <a:xfrm>
              <a:off x="10658475" y="4506914"/>
              <a:ext cx="433388" cy="325438"/>
            </a:xfrm>
            <a:custGeom>
              <a:avLst/>
              <a:gdLst>
                <a:gd name="T0" fmla="*/ 190 w 273"/>
                <a:gd name="T1" fmla="*/ 205 h 205"/>
                <a:gd name="T2" fmla="*/ 0 w 273"/>
                <a:gd name="T3" fmla="*/ 205 h 205"/>
                <a:gd name="T4" fmla="*/ 0 w 273"/>
                <a:gd name="T5" fmla="*/ 0 h 205"/>
                <a:gd name="T6" fmla="*/ 273 w 273"/>
                <a:gd name="T7" fmla="*/ 0 h 205"/>
                <a:gd name="T8" fmla="*/ 273 w 273"/>
                <a:gd name="T9" fmla="*/ 29 h 205"/>
                <a:gd name="T10" fmla="*/ 264 w 273"/>
                <a:gd name="T11" fmla="*/ 29 h 205"/>
                <a:gd name="T12" fmla="*/ 264 w 273"/>
                <a:gd name="T13" fmla="*/ 10 h 205"/>
                <a:gd name="T14" fmla="*/ 10 w 273"/>
                <a:gd name="T15" fmla="*/ 10 h 205"/>
                <a:gd name="T16" fmla="*/ 10 w 273"/>
                <a:gd name="T17" fmla="*/ 195 h 205"/>
                <a:gd name="T18" fmla="*/ 190 w 273"/>
                <a:gd name="T19" fmla="*/ 195 h 205"/>
                <a:gd name="T20" fmla="*/ 190 w 273"/>
                <a:gd name="T2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3" h="205">
                  <a:moveTo>
                    <a:pt x="190" y="205"/>
                  </a:moveTo>
                  <a:lnTo>
                    <a:pt x="0" y="205"/>
                  </a:lnTo>
                  <a:lnTo>
                    <a:pt x="0" y="0"/>
                  </a:lnTo>
                  <a:lnTo>
                    <a:pt x="273" y="0"/>
                  </a:lnTo>
                  <a:lnTo>
                    <a:pt x="273" y="29"/>
                  </a:lnTo>
                  <a:lnTo>
                    <a:pt x="264" y="29"/>
                  </a:lnTo>
                  <a:lnTo>
                    <a:pt x="264" y="10"/>
                  </a:lnTo>
                  <a:lnTo>
                    <a:pt x="10" y="10"/>
                  </a:lnTo>
                  <a:lnTo>
                    <a:pt x="10" y="195"/>
                  </a:lnTo>
                  <a:lnTo>
                    <a:pt x="190" y="195"/>
                  </a:lnTo>
                  <a:lnTo>
                    <a:pt x="190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4" name="Freeform 780">
              <a:extLst>
                <a:ext uri="{FF2B5EF4-FFF2-40B4-BE49-F238E27FC236}">
                  <a16:creationId xmlns:a16="http://schemas.microsoft.com/office/drawing/2014/main" id="{DAF2A027-F817-EC6A-0994-0F60E22E07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04513" y="4552951"/>
              <a:ext cx="109538" cy="109538"/>
            </a:xfrm>
            <a:custGeom>
              <a:avLst/>
              <a:gdLst>
                <a:gd name="T0" fmla="*/ 69 w 69"/>
                <a:gd name="T1" fmla="*/ 69 h 69"/>
                <a:gd name="T2" fmla="*/ 0 w 69"/>
                <a:gd name="T3" fmla="*/ 69 h 69"/>
                <a:gd name="T4" fmla="*/ 0 w 69"/>
                <a:gd name="T5" fmla="*/ 0 h 69"/>
                <a:gd name="T6" fmla="*/ 69 w 69"/>
                <a:gd name="T7" fmla="*/ 0 h 69"/>
                <a:gd name="T8" fmla="*/ 69 w 69"/>
                <a:gd name="T9" fmla="*/ 69 h 69"/>
                <a:gd name="T10" fmla="*/ 10 w 69"/>
                <a:gd name="T11" fmla="*/ 59 h 69"/>
                <a:gd name="T12" fmla="*/ 59 w 69"/>
                <a:gd name="T13" fmla="*/ 59 h 69"/>
                <a:gd name="T14" fmla="*/ 59 w 69"/>
                <a:gd name="T15" fmla="*/ 10 h 69"/>
                <a:gd name="T16" fmla="*/ 10 w 69"/>
                <a:gd name="T17" fmla="*/ 10 h 69"/>
                <a:gd name="T18" fmla="*/ 10 w 69"/>
                <a:gd name="T19" fmla="*/ 5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69">
                  <a:moveTo>
                    <a:pt x="69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69"/>
                  </a:lnTo>
                  <a:close/>
                  <a:moveTo>
                    <a:pt x="10" y="59"/>
                  </a:moveTo>
                  <a:lnTo>
                    <a:pt x="59" y="59"/>
                  </a:lnTo>
                  <a:lnTo>
                    <a:pt x="59" y="10"/>
                  </a:lnTo>
                  <a:lnTo>
                    <a:pt x="10" y="10"/>
                  </a:lnTo>
                  <a:lnTo>
                    <a:pt x="1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5" name="Freeform 781">
              <a:extLst>
                <a:ext uri="{FF2B5EF4-FFF2-40B4-BE49-F238E27FC236}">
                  <a16:creationId xmlns:a16="http://schemas.microsoft.com/office/drawing/2014/main" id="{0A5E7068-F375-B4FD-2CD8-85CBAA50A752}"/>
                </a:ext>
              </a:extLst>
            </p:cNvPr>
            <p:cNvSpPr/>
            <p:nvPr/>
          </p:nvSpPr>
          <p:spPr bwMode="auto">
            <a:xfrm>
              <a:off x="10828338" y="4552951"/>
              <a:ext cx="109538" cy="109538"/>
            </a:xfrm>
            <a:custGeom>
              <a:avLst/>
              <a:gdLst>
                <a:gd name="T0" fmla="*/ 39 w 69"/>
                <a:gd name="T1" fmla="*/ 69 h 69"/>
                <a:gd name="T2" fmla="*/ 0 w 69"/>
                <a:gd name="T3" fmla="*/ 69 h 69"/>
                <a:gd name="T4" fmla="*/ 0 w 69"/>
                <a:gd name="T5" fmla="*/ 0 h 69"/>
                <a:gd name="T6" fmla="*/ 69 w 69"/>
                <a:gd name="T7" fmla="*/ 0 h 69"/>
                <a:gd name="T8" fmla="*/ 69 w 69"/>
                <a:gd name="T9" fmla="*/ 10 h 69"/>
                <a:gd name="T10" fmla="*/ 10 w 69"/>
                <a:gd name="T11" fmla="*/ 10 h 69"/>
                <a:gd name="T12" fmla="*/ 10 w 69"/>
                <a:gd name="T13" fmla="*/ 59 h 69"/>
                <a:gd name="T14" fmla="*/ 39 w 69"/>
                <a:gd name="T15" fmla="*/ 59 h 69"/>
                <a:gd name="T16" fmla="*/ 39 w 69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9">
                  <a:moveTo>
                    <a:pt x="39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0"/>
                  </a:lnTo>
                  <a:lnTo>
                    <a:pt x="10" y="10"/>
                  </a:lnTo>
                  <a:lnTo>
                    <a:pt x="10" y="59"/>
                  </a:lnTo>
                  <a:lnTo>
                    <a:pt x="39" y="59"/>
                  </a:lnTo>
                  <a:lnTo>
                    <a:pt x="39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6" name="Rectangle 782">
              <a:extLst>
                <a:ext uri="{FF2B5EF4-FFF2-40B4-BE49-F238E27FC236}">
                  <a16:creationId xmlns:a16="http://schemas.microsoft.com/office/drawing/2014/main" id="{EB0298A5-645B-737D-121B-9DB5E02A0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4513" y="4676776"/>
              <a:ext cx="10953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7" name="Rectangle 783">
              <a:extLst>
                <a:ext uri="{FF2B5EF4-FFF2-40B4-BE49-F238E27FC236}">
                  <a16:creationId xmlns:a16="http://schemas.microsoft.com/office/drawing/2014/main" id="{709D5C8E-7BFD-C349-0815-52F28B73C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4513" y="4708526"/>
              <a:ext cx="10953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8" name="Rectangle 784">
              <a:extLst>
                <a:ext uri="{FF2B5EF4-FFF2-40B4-BE49-F238E27FC236}">
                  <a16:creationId xmlns:a16="http://schemas.microsoft.com/office/drawing/2014/main" id="{9ADA1CD4-2289-800C-4576-FF49F5B20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4513" y="4740276"/>
              <a:ext cx="109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49" name="Rectangle 785">
              <a:extLst>
                <a:ext uri="{FF2B5EF4-FFF2-40B4-BE49-F238E27FC236}">
                  <a16:creationId xmlns:a16="http://schemas.microsoft.com/office/drawing/2014/main" id="{14A65267-017E-8434-78BC-58F48ED68D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4513" y="4770439"/>
              <a:ext cx="10953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50" name="Rectangle 786">
              <a:extLst>
                <a:ext uri="{FF2B5EF4-FFF2-40B4-BE49-F238E27FC236}">
                  <a16:creationId xmlns:a16="http://schemas.microsoft.com/office/drawing/2014/main" id="{E53809AA-255D-CF57-E884-B97AB60B4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338" y="4676776"/>
              <a:ext cx="6191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51" name="Rectangle 787">
              <a:extLst>
                <a:ext uri="{FF2B5EF4-FFF2-40B4-BE49-F238E27FC236}">
                  <a16:creationId xmlns:a16="http://schemas.microsoft.com/office/drawing/2014/main" id="{C3E98E3A-8F2B-68EA-AACD-A64BF9D29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338" y="4708526"/>
              <a:ext cx="6191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52" name="Rectangle 788">
              <a:extLst>
                <a:ext uri="{FF2B5EF4-FFF2-40B4-BE49-F238E27FC236}">
                  <a16:creationId xmlns:a16="http://schemas.microsoft.com/office/drawing/2014/main" id="{56E85B54-B2B6-3069-A9E9-C4785306B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338" y="4740276"/>
              <a:ext cx="8572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53" name="Rectangle 789">
              <a:extLst>
                <a:ext uri="{FF2B5EF4-FFF2-40B4-BE49-F238E27FC236}">
                  <a16:creationId xmlns:a16="http://schemas.microsoft.com/office/drawing/2014/main" id="{5F1C487C-3E53-FC6B-7496-7D7576624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28338" y="4770439"/>
              <a:ext cx="10953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</p:grpSp>
      <p:grpSp>
        <p:nvGrpSpPr>
          <p:cNvPr id="61" name="Группа 230">
            <a:extLst>
              <a:ext uri="{FF2B5EF4-FFF2-40B4-BE49-F238E27FC236}">
                <a16:creationId xmlns:a16="http://schemas.microsoft.com/office/drawing/2014/main" id="{71BCA175-D757-DF90-6164-BDAE12948304}"/>
              </a:ext>
            </a:extLst>
          </p:cNvPr>
          <p:cNvGrpSpPr/>
          <p:nvPr/>
        </p:nvGrpSpPr>
        <p:grpSpPr>
          <a:xfrm>
            <a:off x="10401916" y="1705496"/>
            <a:ext cx="910685" cy="1100555"/>
            <a:chOff x="3575051" y="2768601"/>
            <a:chExt cx="411163" cy="49688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2" name="Freeform 63">
              <a:extLst>
                <a:ext uri="{FF2B5EF4-FFF2-40B4-BE49-F238E27FC236}">
                  <a16:creationId xmlns:a16="http://schemas.microsoft.com/office/drawing/2014/main" id="{CC1741B0-9654-BF73-47CC-8684A629C23D}"/>
                </a:ext>
              </a:extLst>
            </p:cNvPr>
            <p:cNvSpPr/>
            <p:nvPr/>
          </p:nvSpPr>
          <p:spPr bwMode="auto">
            <a:xfrm>
              <a:off x="3595688" y="2768601"/>
              <a:ext cx="371475" cy="193675"/>
            </a:xfrm>
            <a:custGeom>
              <a:avLst/>
              <a:gdLst>
                <a:gd name="T0" fmla="*/ 234 w 234"/>
                <a:gd name="T1" fmla="*/ 122 h 122"/>
                <a:gd name="T2" fmla="*/ 224 w 234"/>
                <a:gd name="T3" fmla="*/ 122 h 122"/>
                <a:gd name="T4" fmla="*/ 224 w 234"/>
                <a:gd name="T5" fmla="*/ 56 h 122"/>
                <a:gd name="T6" fmla="*/ 178 w 234"/>
                <a:gd name="T7" fmla="*/ 10 h 122"/>
                <a:gd name="T8" fmla="*/ 9 w 234"/>
                <a:gd name="T9" fmla="*/ 10 h 122"/>
                <a:gd name="T10" fmla="*/ 9 w 234"/>
                <a:gd name="T11" fmla="*/ 122 h 122"/>
                <a:gd name="T12" fmla="*/ 0 w 234"/>
                <a:gd name="T13" fmla="*/ 122 h 122"/>
                <a:gd name="T14" fmla="*/ 0 w 234"/>
                <a:gd name="T15" fmla="*/ 0 h 122"/>
                <a:gd name="T16" fmla="*/ 183 w 234"/>
                <a:gd name="T17" fmla="*/ 0 h 122"/>
                <a:gd name="T18" fmla="*/ 234 w 234"/>
                <a:gd name="T19" fmla="*/ 53 h 122"/>
                <a:gd name="T20" fmla="*/ 234 w 234"/>
                <a:gd name="T21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4" h="122">
                  <a:moveTo>
                    <a:pt x="234" y="122"/>
                  </a:moveTo>
                  <a:lnTo>
                    <a:pt x="224" y="122"/>
                  </a:lnTo>
                  <a:lnTo>
                    <a:pt x="224" y="56"/>
                  </a:lnTo>
                  <a:lnTo>
                    <a:pt x="178" y="10"/>
                  </a:lnTo>
                  <a:lnTo>
                    <a:pt x="9" y="10"/>
                  </a:lnTo>
                  <a:lnTo>
                    <a:pt x="9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183" y="0"/>
                  </a:lnTo>
                  <a:lnTo>
                    <a:pt x="234" y="53"/>
                  </a:lnTo>
                  <a:lnTo>
                    <a:pt x="23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3" name="Freeform 64">
              <a:extLst>
                <a:ext uri="{FF2B5EF4-FFF2-40B4-BE49-F238E27FC236}">
                  <a16:creationId xmlns:a16="http://schemas.microsoft.com/office/drawing/2014/main" id="{428B34A8-6729-2D06-BF55-D037A2AB4708}"/>
                </a:ext>
              </a:extLst>
            </p:cNvPr>
            <p:cNvSpPr/>
            <p:nvPr/>
          </p:nvSpPr>
          <p:spPr bwMode="auto">
            <a:xfrm>
              <a:off x="3595688" y="3071813"/>
              <a:ext cx="371475" cy="193675"/>
            </a:xfrm>
            <a:custGeom>
              <a:avLst/>
              <a:gdLst>
                <a:gd name="T0" fmla="*/ 234 w 234"/>
                <a:gd name="T1" fmla="*/ 122 h 122"/>
                <a:gd name="T2" fmla="*/ 0 w 234"/>
                <a:gd name="T3" fmla="*/ 122 h 122"/>
                <a:gd name="T4" fmla="*/ 0 w 234"/>
                <a:gd name="T5" fmla="*/ 0 h 122"/>
                <a:gd name="T6" fmla="*/ 9 w 234"/>
                <a:gd name="T7" fmla="*/ 0 h 122"/>
                <a:gd name="T8" fmla="*/ 9 w 234"/>
                <a:gd name="T9" fmla="*/ 112 h 122"/>
                <a:gd name="T10" fmla="*/ 224 w 234"/>
                <a:gd name="T11" fmla="*/ 112 h 122"/>
                <a:gd name="T12" fmla="*/ 224 w 234"/>
                <a:gd name="T13" fmla="*/ 0 h 122"/>
                <a:gd name="T14" fmla="*/ 234 w 234"/>
                <a:gd name="T15" fmla="*/ 0 h 122"/>
                <a:gd name="T16" fmla="*/ 234 w 23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22">
                  <a:moveTo>
                    <a:pt x="234" y="122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12"/>
                  </a:lnTo>
                  <a:lnTo>
                    <a:pt x="224" y="112"/>
                  </a:lnTo>
                  <a:lnTo>
                    <a:pt x="224" y="0"/>
                  </a:lnTo>
                  <a:lnTo>
                    <a:pt x="234" y="0"/>
                  </a:lnTo>
                  <a:lnTo>
                    <a:pt x="23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4" name="Rectangle 65">
              <a:extLst>
                <a:ext uri="{FF2B5EF4-FFF2-40B4-BE49-F238E27FC236}">
                  <a16:creationId xmlns:a16="http://schemas.microsoft.com/office/drawing/2014/main" id="{6017ECB1-C47B-611B-5770-760D9403C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2814638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5" name="Rectangle 66">
              <a:extLst>
                <a:ext uri="{FF2B5EF4-FFF2-40B4-BE49-F238E27FC236}">
                  <a16:creationId xmlns:a16="http://schemas.microsoft.com/office/drawing/2014/main" id="{4DAC22AF-B4C5-AC3D-C6E7-03B9B4857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1888" y="2814638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6" name="Rectangle 67">
              <a:extLst>
                <a:ext uri="{FF2B5EF4-FFF2-40B4-BE49-F238E27FC236}">
                  <a16:creationId xmlns:a16="http://schemas.microsoft.com/office/drawing/2014/main" id="{AB8ED26E-B565-A866-C7A8-87FDE4D32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638" y="2814638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7" name="Rectangle 68">
              <a:extLst>
                <a:ext uri="{FF2B5EF4-FFF2-40B4-BE49-F238E27FC236}">
                  <a16:creationId xmlns:a16="http://schemas.microsoft.com/office/drawing/2014/main" id="{FC88986D-D08C-BF3F-FF44-ECD094AE2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2846388"/>
              <a:ext cx="201613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8" name="Rectangle 69">
              <a:extLst>
                <a:ext uri="{FF2B5EF4-FFF2-40B4-BE49-F238E27FC236}">
                  <a16:creationId xmlns:a16="http://schemas.microsoft.com/office/drawing/2014/main" id="{1243554C-081B-4E61-736F-78115F752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2878138"/>
              <a:ext cx="27940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69" name="Rectangle 70">
              <a:extLst>
                <a:ext uri="{FF2B5EF4-FFF2-40B4-BE49-F238E27FC236}">
                  <a16:creationId xmlns:a16="http://schemas.microsoft.com/office/drawing/2014/main" id="{2ED14F04-C824-BA5F-3D28-E7E7AADEE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3173413"/>
              <a:ext cx="279400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0" name="Rectangle 71">
              <a:extLst>
                <a:ext uri="{FF2B5EF4-FFF2-40B4-BE49-F238E27FC236}">
                  <a16:creationId xmlns:a16="http://schemas.microsoft.com/office/drawing/2014/main" id="{CDA81985-9C5A-DA75-E0A0-40318A2DB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3141663"/>
              <a:ext cx="2794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1" name="Rectangle 72">
              <a:extLst>
                <a:ext uri="{FF2B5EF4-FFF2-40B4-BE49-F238E27FC236}">
                  <a16:creationId xmlns:a16="http://schemas.microsoft.com/office/drawing/2014/main" id="{DC03E8E3-67CD-3F8E-7C76-9C24DAFBC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6" y="3203576"/>
              <a:ext cx="279400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2" name="Freeform 73">
              <a:extLst>
                <a:ext uri="{FF2B5EF4-FFF2-40B4-BE49-F238E27FC236}">
                  <a16:creationId xmlns:a16="http://schemas.microsoft.com/office/drawing/2014/main" id="{66CE403C-E8C7-1D13-9CF2-FEFB275CDF4E}"/>
                </a:ext>
              </a:extLst>
            </p:cNvPr>
            <p:cNvSpPr/>
            <p:nvPr/>
          </p:nvSpPr>
          <p:spPr bwMode="auto">
            <a:xfrm>
              <a:off x="3875088" y="2776538"/>
              <a:ext cx="84138" cy="85725"/>
            </a:xfrm>
            <a:custGeom>
              <a:avLst/>
              <a:gdLst>
                <a:gd name="T0" fmla="*/ 53 w 53"/>
                <a:gd name="T1" fmla="*/ 54 h 54"/>
                <a:gd name="T2" fmla="*/ 0 w 53"/>
                <a:gd name="T3" fmla="*/ 54 h 54"/>
                <a:gd name="T4" fmla="*/ 0 w 53"/>
                <a:gd name="T5" fmla="*/ 0 h 54"/>
                <a:gd name="T6" fmla="*/ 9 w 53"/>
                <a:gd name="T7" fmla="*/ 0 h 54"/>
                <a:gd name="T8" fmla="*/ 9 w 53"/>
                <a:gd name="T9" fmla="*/ 44 h 54"/>
                <a:gd name="T10" fmla="*/ 53 w 53"/>
                <a:gd name="T11" fmla="*/ 44 h 54"/>
                <a:gd name="T12" fmla="*/ 53 w 53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4">
                  <a:moveTo>
                    <a:pt x="53" y="54"/>
                  </a:moveTo>
                  <a:lnTo>
                    <a:pt x="0" y="54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44"/>
                  </a:lnTo>
                  <a:lnTo>
                    <a:pt x="53" y="44"/>
                  </a:lnTo>
                  <a:lnTo>
                    <a:pt x="53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3" name="Freeform 74">
              <a:extLst>
                <a:ext uri="{FF2B5EF4-FFF2-40B4-BE49-F238E27FC236}">
                  <a16:creationId xmlns:a16="http://schemas.microsoft.com/office/drawing/2014/main" id="{C76BF6D4-BCE8-F086-F250-BD9CB2ADF4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5051" y="2908301"/>
              <a:ext cx="411163" cy="217488"/>
            </a:xfrm>
            <a:custGeom>
              <a:avLst/>
              <a:gdLst>
                <a:gd name="T0" fmla="*/ 106 w 212"/>
                <a:gd name="T1" fmla="*/ 112 h 112"/>
                <a:gd name="T2" fmla="*/ 3 w 212"/>
                <a:gd name="T3" fmla="*/ 59 h 112"/>
                <a:gd name="T4" fmla="*/ 0 w 212"/>
                <a:gd name="T5" fmla="*/ 56 h 112"/>
                <a:gd name="T6" fmla="*/ 3 w 212"/>
                <a:gd name="T7" fmla="*/ 54 h 112"/>
                <a:gd name="T8" fmla="*/ 106 w 212"/>
                <a:gd name="T9" fmla="*/ 0 h 112"/>
                <a:gd name="T10" fmla="*/ 209 w 212"/>
                <a:gd name="T11" fmla="*/ 54 h 112"/>
                <a:gd name="T12" fmla="*/ 212 w 212"/>
                <a:gd name="T13" fmla="*/ 56 h 112"/>
                <a:gd name="T14" fmla="*/ 209 w 212"/>
                <a:gd name="T15" fmla="*/ 59 h 112"/>
                <a:gd name="T16" fmla="*/ 106 w 212"/>
                <a:gd name="T17" fmla="*/ 112 h 112"/>
                <a:gd name="T18" fmla="*/ 12 w 212"/>
                <a:gd name="T19" fmla="*/ 56 h 112"/>
                <a:gd name="T20" fmla="*/ 106 w 212"/>
                <a:gd name="T21" fmla="*/ 104 h 112"/>
                <a:gd name="T22" fmla="*/ 200 w 212"/>
                <a:gd name="T23" fmla="*/ 56 h 112"/>
                <a:gd name="T24" fmla="*/ 106 w 212"/>
                <a:gd name="T25" fmla="*/ 8 h 112"/>
                <a:gd name="T26" fmla="*/ 12 w 212"/>
                <a:gd name="T2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112">
                  <a:moveTo>
                    <a:pt x="106" y="112"/>
                  </a:moveTo>
                  <a:cubicBezTo>
                    <a:pt x="54" y="112"/>
                    <a:pt x="5" y="61"/>
                    <a:pt x="3" y="5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5" y="52"/>
                    <a:pt x="54" y="0"/>
                    <a:pt x="106" y="0"/>
                  </a:cubicBezTo>
                  <a:cubicBezTo>
                    <a:pt x="158" y="0"/>
                    <a:pt x="207" y="52"/>
                    <a:pt x="209" y="54"/>
                  </a:cubicBezTo>
                  <a:cubicBezTo>
                    <a:pt x="212" y="56"/>
                    <a:pt x="212" y="56"/>
                    <a:pt x="212" y="56"/>
                  </a:cubicBezTo>
                  <a:cubicBezTo>
                    <a:pt x="209" y="59"/>
                    <a:pt x="209" y="59"/>
                    <a:pt x="209" y="59"/>
                  </a:cubicBezTo>
                  <a:cubicBezTo>
                    <a:pt x="207" y="61"/>
                    <a:pt x="158" y="112"/>
                    <a:pt x="106" y="112"/>
                  </a:cubicBezTo>
                  <a:close/>
                  <a:moveTo>
                    <a:pt x="12" y="56"/>
                  </a:moveTo>
                  <a:cubicBezTo>
                    <a:pt x="23" y="67"/>
                    <a:pt x="64" y="104"/>
                    <a:pt x="106" y="104"/>
                  </a:cubicBezTo>
                  <a:cubicBezTo>
                    <a:pt x="148" y="104"/>
                    <a:pt x="189" y="67"/>
                    <a:pt x="200" y="56"/>
                  </a:cubicBezTo>
                  <a:cubicBezTo>
                    <a:pt x="189" y="46"/>
                    <a:pt x="148" y="8"/>
                    <a:pt x="106" y="8"/>
                  </a:cubicBezTo>
                  <a:cubicBezTo>
                    <a:pt x="64" y="8"/>
                    <a:pt x="23" y="46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4" name="Freeform 75">
              <a:extLst>
                <a:ext uri="{FF2B5EF4-FFF2-40B4-BE49-F238E27FC236}">
                  <a16:creationId xmlns:a16="http://schemas.microsoft.com/office/drawing/2014/main" id="{3DF28118-F83C-11DF-7DB2-F6898EF689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1888" y="2908301"/>
              <a:ext cx="217488" cy="217488"/>
            </a:xfrm>
            <a:custGeom>
              <a:avLst/>
              <a:gdLst>
                <a:gd name="T0" fmla="*/ 56 w 112"/>
                <a:gd name="T1" fmla="*/ 112 h 112"/>
                <a:gd name="T2" fmla="*/ 0 w 112"/>
                <a:gd name="T3" fmla="*/ 56 h 112"/>
                <a:gd name="T4" fmla="*/ 56 w 112"/>
                <a:gd name="T5" fmla="*/ 0 h 112"/>
                <a:gd name="T6" fmla="*/ 112 w 112"/>
                <a:gd name="T7" fmla="*/ 56 h 112"/>
                <a:gd name="T8" fmla="*/ 56 w 112"/>
                <a:gd name="T9" fmla="*/ 112 h 112"/>
                <a:gd name="T10" fmla="*/ 56 w 112"/>
                <a:gd name="T11" fmla="*/ 8 h 112"/>
                <a:gd name="T12" fmla="*/ 8 w 112"/>
                <a:gd name="T13" fmla="*/ 56 h 112"/>
                <a:gd name="T14" fmla="*/ 56 w 112"/>
                <a:gd name="T15" fmla="*/ 104 h 112"/>
                <a:gd name="T16" fmla="*/ 104 w 112"/>
                <a:gd name="T17" fmla="*/ 56 h 112"/>
                <a:gd name="T18" fmla="*/ 56 w 112"/>
                <a:gd name="T19" fmla="*/ 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6" y="112"/>
                  </a:moveTo>
                  <a:cubicBezTo>
                    <a:pt x="25" y="112"/>
                    <a:pt x="0" y="87"/>
                    <a:pt x="0" y="56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87" y="0"/>
                    <a:pt x="112" y="26"/>
                    <a:pt x="112" y="56"/>
                  </a:cubicBezTo>
                  <a:cubicBezTo>
                    <a:pt x="112" y="87"/>
                    <a:pt x="87" y="112"/>
                    <a:pt x="56" y="112"/>
                  </a:cubicBezTo>
                  <a:close/>
                  <a:moveTo>
                    <a:pt x="56" y="8"/>
                  </a:moveTo>
                  <a:cubicBezTo>
                    <a:pt x="30" y="8"/>
                    <a:pt x="8" y="30"/>
                    <a:pt x="8" y="56"/>
                  </a:cubicBezTo>
                  <a:cubicBezTo>
                    <a:pt x="8" y="83"/>
                    <a:pt x="30" y="104"/>
                    <a:pt x="56" y="104"/>
                  </a:cubicBezTo>
                  <a:cubicBezTo>
                    <a:pt x="82" y="104"/>
                    <a:pt x="104" y="83"/>
                    <a:pt x="104" y="56"/>
                  </a:cubicBezTo>
                  <a:cubicBezTo>
                    <a:pt x="104" y="30"/>
                    <a:pt x="82" y="8"/>
                    <a:pt x="5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75" name="Freeform 76">
              <a:extLst>
                <a:ext uri="{FF2B5EF4-FFF2-40B4-BE49-F238E27FC236}">
                  <a16:creationId xmlns:a16="http://schemas.microsoft.com/office/drawing/2014/main" id="{7EE68BAD-9E70-19F5-EA53-ABEC369CE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19513" y="2955926"/>
              <a:ext cx="123825" cy="123825"/>
            </a:xfrm>
            <a:custGeom>
              <a:avLst/>
              <a:gdLst>
                <a:gd name="T0" fmla="*/ 32 w 64"/>
                <a:gd name="T1" fmla="*/ 64 h 64"/>
                <a:gd name="T2" fmla="*/ 0 w 64"/>
                <a:gd name="T3" fmla="*/ 32 h 64"/>
                <a:gd name="T4" fmla="*/ 0 w 64"/>
                <a:gd name="T5" fmla="*/ 24 h 64"/>
                <a:gd name="T6" fmla="*/ 6 w 64"/>
                <a:gd name="T7" fmla="*/ 29 h 64"/>
                <a:gd name="T8" fmla="*/ 16 w 64"/>
                <a:gd name="T9" fmla="*/ 32 h 64"/>
                <a:gd name="T10" fmla="*/ 32 w 64"/>
                <a:gd name="T11" fmla="*/ 16 h 64"/>
                <a:gd name="T12" fmla="*/ 29 w 64"/>
                <a:gd name="T13" fmla="*/ 7 h 64"/>
                <a:gd name="T14" fmla="*/ 24 w 64"/>
                <a:gd name="T15" fmla="*/ 0 h 64"/>
                <a:gd name="T16" fmla="*/ 32 w 64"/>
                <a:gd name="T17" fmla="*/ 0 h 64"/>
                <a:gd name="T18" fmla="*/ 64 w 64"/>
                <a:gd name="T19" fmla="*/ 32 h 64"/>
                <a:gd name="T20" fmla="*/ 32 w 64"/>
                <a:gd name="T21" fmla="*/ 64 h 64"/>
                <a:gd name="T22" fmla="*/ 9 w 64"/>
                <a:gd name="T23" fmla="*/ 39 h 64"/>
                <a:gd name="T24" fmla="*/ 32 w 64"/>
                <a:gd name="T25" fmla="*/ 56 h 64"/>
                <a:gd name="T26" fmla="*/ 56 w 64"/>
                <a:gd name="T27" fmla="*/ 32 h 64"/>
                <a:gd name="T28" fmla="*/ 39 w 64"/>
                <a:gd name="T29" fmla="*/ 9 h 64"/>
                <a:gd name="T30" fmla="*/ 40 w 64"/>
                <a:gd name="T31" fmla="*/ 16 h 64"/>
                <a:gd name="T32" fmla="*/ 16 w 64"/>
                <a:gd name="T33" fmla="*/ 40 h 64"/>
                <a:gd name="T34" fmla="*/ 9 w 64"/>
                <a:gd name="T35" fmla="*/ 3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4" h="64">
                  <a:moveTo>
                    <a:pt x="32" y="64"/>
                  </a:moveTo>
                  <a:cubicBezTo>
                    <a:pt x="14" y="64"/>
                    <a:pt x="0" y="50"/>
                    <a:pt x="0" y="3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9" y="31"/>
                    <a:pt x="13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13"/>
                    <a:pt x="31" y="10"/>
                    <a:pt x="29" y="7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50" y="0"/>
                    <a:pt x="64" y="15"/>
                    <a:pt x="64" y="32"/>
                  </a:cubicBezTo>
                  <a:cubicBezTo>
                    <a:pt x="64" y="50"/>
                    <a:pt x="50" y="64"/>
                    <a:pt x="32" y="64"/>
                  </a:cubicBezTo>
                  <a:close/>
                  <a:moveTo>
                    <a:pt x="9" y="39"/>
                  </a:moveTo>
                  <a:cubicBezTo>
                    <a:pt x="12" y="49"/>
                    <a:pt x="21" y="56"/>
                    <a:pt x="32" y="56"/>
                  </a:cubicBezTo>
                  <a:cubicBezTo>
                    <a:pt x="45" y="56"/>
                    <a:pt x="56" y="46"/>
                    <a:pt x="56" y="32"/>
                  </a:cubicBezTo>
                  <a:cubicBezTo>
                    <a:pt x="56" y="22"/>
                    <a:pt x="49" y="12"/>
                    <a:pt x="39" y="9"/>
                  </a:cubicBezTo>
                  <a:cubicBezTo>
                    <a:pt x="40" y="12"/>
                    <a:pt x="40" y="14"/>
                    <a:pt x="40" y="16"/>
                  </a:cubicBezTo>
                  <a:cubicBezTo>
                    <a:pt x="40" y="30"/>
                    <a:pt x="29" y="40"/>
                    <a:pt x="16" y="40"/>
                  </a:cubicBezTo>
                  <a:cubicBezTo>
                    <a:pt x="14" y="40"/>
                    <a:pt x="11" y="40"/>
                    <a:pt x="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C53656C-9163-8CF7-DF9B-AE9D76F0DBCD}"/>
              </a:ext>
            </a:extLst>
          </p:cNvPr>
          <p:cNvSpPr txBox="1"/>
          <p:nvPr/>
        </p:nvSpPr>
        <p:spPr>
          <a:xfrm>
            <a:off x="323947" y="2860093"/>
            <a:ext cx="1914774" cy="230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Авторизация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E055568-B19C-648B-CFC4-959993CFA5CB}"/>
              </a:ext>
            </a:extLst>
          </p:cNvPr>
          <p:cNvSpPr txBox="1"/>
          <p:nvPr/>
        </p:nvSpPr>
        <p:spPr>
          <a:xfrm>
            <a:off x="392843" y="3450737"/>
            <a:ext cx="1839277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 момент авторизации конечный пользователь создает собственный аккаунт, с возможностью входа через сторонние сервисы </a:t>
            </a:r>
            <a:r>
              <a:rPr lang="en-US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(OAUTH)</a:t>
            </a:r>
            <a:r>
              <a:rPr lang="ru-RU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.</a:t>
            </a:r>
          </a:p>
        </p:txBody>
      </p:sp>
      <p:grpSp>
        <p:nvGrpSpPr>
          <p:cNvPr id="85" name="Группа 84">
            <a:extLst>
              <a:ext uri="{FF2B5EF4-FFF2-40B4-BE49-F238E27FC236}">
                <a16:creationId xmlns:a16="http://schemas.microsoft.com/office/drawing/2014/main" id="{C969517E-3AEE-58D0-BE8D-3983D6278EAB}"/>
              </a:ext>
            </a:extLst>
          </p:cNvPr>
          <p:cNvGrpSpPr/>
          <p:nvPr/>
        </p:nvGrpSpPr>
        <p:grpSpPr>
          <a:xfrm>
            <a:off x="2662905" y="1714335"/>
            <a:ext cx="1102756" cy="1067525"/>
            <a:chOff x="7342188" y="3595689"/>
            <a:chExt cx="496888" cy="481013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86" name="Freeform 475">
              <a:extLst>
                <a:ext uri="{FF2B5EF4-FFF2-40B4-BE49-F238E27FC236}">
                  <a16:creationId xmlns:a16="http://schemas.microsoft.com/office/drawing/2014/main" id="{33315FCE-54CD-B112-16D6-3CB2D1FC1E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2188" y="4014789"/>
              <a:ext cx="496888" cy="61913"/>
            </a:xfrm>
            <a:custGeom>
              <a:avLst/>
              <a:gdLst>
                <a:gd name="T0" fmla="*/ 289 w 313"/>
                <a:gd name="T1" fmla="*/ 39 h 39"/>
                <a:gd name="T2" fmla="*/ 22 w 313"/>
                <a:gd name="T3" fmla="*/ 39 h 39"/>
                <a:gd name="T4" fmla="*/ 0 w 313"/>
                <a:gd name="T5" fmla="*/ 16 h 39"/>
                <a:gd name="T6" fmla="*/ 0 w 313"/>
                <a:gd name="T7" fmla="*/ 0 h 39"/>
                <a:gd name="T8" fmla="*/ 123 w 313"/>
                <a:gd name="T9" fmla="*/ 0 h 39"/>
                <a:gd name="T10" fmla="*/ 133 w 313"/>
                <a:gd name="T11" fmla="*/ 10 h 39"/>
                <a:gd name="T12" fmla="*/ 178 w 313"/>
                <a:gd name="T13" fmla="*/ 10 h 39"/>
                <a:gd name="T14" fmla="*/ 188 w 313"/>
                <a:gd name="T15" fmla="*/ 0 h 39"/>
                <a:gd name="T16" fmla="*/ 313 w 313"/>
                <a:gd name="T17" fmla="*/ 0 h 39"/>
                <a:gd name="T18" fmla="*/ 313 w 313"/>
                <a:gd name="T19" fmla="*/ 16 h 39"/>
                <a:gd name="T20" fmla="*/ 289 w 313"/>
                <a:gd name="T21" fmla="*/ 39 h 39"/>
                <a:gd name="T22" fmla="*/ 26 w 313"/>
                <a:gd name="T23" fmla="*/ 29 h 39"/>
                <a:gd name="T24" fmla="*/ 286 w 313"/>
                <a:gd name="T25" fmla="*/ 29 h 39"/>
                <a:gd name="T26" fmla="*/ 303 w 313"/>
                <a:gd name="T27" fmla="*/ 12 h 39"/>
                <a:gd name="T28" fmla="*/ 303 w 313"/>
                <a:gd name="T29" fmla="*/ 10 h 39"/>
                <a:gd name="T30" fmla="*/ 192 w 313"/>
                <a:gd name="T31" fmla="*/ 10 h 39"/>
                <a:gd name="T32" fmla="*/ 182 w 313"/>
                <a:gd name="T33" fmla="*/ 20 h 39"/>
                <a:gd name="T34" fmla="*/ 130 w 313"/>
                <a:gd name="T35" fmla="*/ 20 h 39"/>
                <a:gd name="T36" fmla="*/ 120 w 313"/>
                <a:gd name="T37" fmla="*/ 10 h 39"/>
                <a:gd name="T38" fmla="*/ 10 w 313"/>
                <a:gd name="T39" fmla="*/ 10 h 39"/>
                <a:gd name="T40" fmla="*/ 10 w 313"/>
                <a:gd name="T41" fmla="*/ 12 h 39"/>
                <a:gd name="T42" fmla="*/ 26 w 313"/>
                <a:gd name="T43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3" h="39">
                  <a:moveTo>
                    <a:pt x="289" y="39"/>
                  </a:moveTo>
                  <a:lnTo>
                    <a:pt x="22" y="39"/>
                  </a:lnTo>
                  <a:lnTo>
                    <a:pt x="0" y="16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33" y="10"/>
                  </a:lnTo>
                  <a:lnTo>
                    <a:pt x="178" y="10"/>
                  </a:lnTo>
                  <a:lnTo>
                    <a:pt x="188" y="0"/>
                  </a:lnTo>
                  <a:lnTo>
                    <a:pt x="313" y="0"/>
                  </a:lnTo>
                  <a:lnTo>
                    <a:pt x="313" y="16"/>
                  </a:lnTo>
                  <a:lnTo>
                    <a:pt x="289" y="39"/>
                  </a:lnTo>
                  <a:close/>
                  <a:moveTo>
                    <a:pt x="26" y="29"/>
                  </a:moveTo>
                  <a:lnTo>
                    <a:pt x="286" y="29"/>
                  </a:lnTo>
                  <a:lnTo>
                    <a:pt x="303" y="12"/>
                  </a:lnTo>
                  <a:lnTo>
                    <a:pt x="303" y="10"/>
                  </a:lnTo>
                  <a:lnTo>
                    <a:pt x="192" y="10"/>
                  </a:lnTo>
                  <a:lnTo>
                    <a:pt x="182" y="20"/>
                  </a:lnTo>
                  <a:lnTo>
                    <a:pt x="130" y="20"/>
                  </a:lnTo>
                  <a:lnTo>
                    <a:pt x="120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2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87" name="Rectangle 476">
              <a:extLst>
                <a:ext uri="{FF2B5EF4-FFF2-40B4-BE49-F238E27FC236}">
                  <a16:creationId xmlns:a16="http://schemas.microsoft.com/office/drawing/2014/main" id="{625A7CBD-29D5-A31C-E14F-12C00DBA5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38" y="3984626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88" name="Rectangle 477">
              <a:extLst>
                <a:ext uri="{FF2B5EF4-FFF2-40B4-BE49-F238E27FC236}">
                  <a16:creationId xmlns:a16="http://schemas.microsoft.com/office/drawing/2014/main" id="{1A4C9FA3-E85C-6713-5CAF-318FA478F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9988" y="3984626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89" name="Rectangle 478">
              <a:extLst>
                <a:ext uri="{FF2B5EF4-FFF2-40B4-BE49-F238E27FC236}">
                  <a16:creationId xmlns:a16="http://schemas.microsoft.com/office/drawing/2014/main" id="{4BFF78B3-8C2E-2EE4-F21A-57A4298141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900" y="3984626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0" name="Rectangle 479">
              <a:extLst>
                <a:ext uri="{FF2B5EF4-FFF2-40B4-BE49-F238E27FC236}">
                  <a16:creationId xmlns:a16="http://schemas.microsoft.com/office/drawing/2014/main" id="{3820AC20-B595-6F72-B703-DF6A1F1D4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3650" y="3984626"/>
              <a:ext cx="15875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1" name="Rectangle 480">
              <a:extLst>
                <a:ext uri="{FF2B5EF4-FFF2-40B4-BE49-F238E27FC236}">
                  <a16:creationId xmlns:a16="http://schemas.microsoft.com/office/drawing/2014/main" id="{C5E7DEC9-0730-D7CB-0D67-8A9276918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5400" y="3984626"/>
              <a:ext cx="1428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2" name="Freeform 481">
              <a:extLst>
                <a:ext uri="{FF2B5EF4-FFF2-40B4-BE49-F238E27FC236}">
                  <a16:creationId xmlns:a16="http://schemas.microsoft.com/office/drawing/2014/main" id="{6A9E9CEB-FFC7-A017-EFC9-3B3CB086FF95}"/>
                </a:ext>
              </a:extLst>
            </p:cNvPr>
            <p:cNvSpPr/>
            <p:nvPr/>
          </p:nvSpPr>
          <p:spPr bwMode="auto">
            <a:xfrm>
              <a:off x="7581900" y="3689351"/>
              <a:ext cx="179388" cy="279400"/>
            </a:xfrm>
            <a:custGeom>
              <a:avLst/>
              <a:gdLst>
                <a:gd name="T0" fmla="*/ 10 w 113"/>
                <a:gd name="T1" fmla="*/ 176 h 176"/>
                <a:gd name="T2" fmla="*/ 0 w 113"/>
                <a:gd name="T3" fmla="*/ 176 h 176"/>
                <a:gd name="T4" fmla="*/ 0 w 113"/>
                <a:gd name="T5" fmla="*/ 0 h 176"/>
                <a:gd name="T6" fmla="*/ 113 w 113"/>
                <a:gd name="T7" fmla="*/ 0 h 176"/>
                <a:gd name="T8" fmla="*/ 113 w 113"/>
                <a:gd name="T9" fmla="*/ 10 h 176"/>
                <a:gd name="T10" fmla="*/ 10 w 113"/>
                <a:gd name="T11" fmla="*/ 10 h 176"/>
                <a:gd name="T12" fmla="*/ 10 w 113"/>
                <a:gd name="T13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76">
                  <a:moveTo>
                    <a:pt x="10" y="176"/>
                  </a:moveTo>
                  <a:lnTo>
                    <a:pt x="0" y="176"/>
                  </a:lnTo>
                  <a:lnTo>
                    <a:pt x="0" y="0"/>
                  </a:lnTo>
                  <a:lnTo>
                    <a:pt x="113" y="0"/>
                  </a:lnTo>
                  <a:lnTo>
                    <a:pt x="113" y="10"/>
                  </a:lnTo>
                  <a:lnTo>
                    <a:pt x="10" y="10"/>
                  </a:lnTo>
                  <a:lnTo>
                    <a:pt x="10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3" name="Freeform 482">
              <a:extLst>
                <a:ext uri="{FF2B5EF4-FFF2-40B4-BE49-F238E27FC236}">
                  <a16:creationId xmlns:a16="http://schemas.microsoft.com/office/drawing/2014/main" id="{ABCBEF4F-3995-2768-853B-08392FC55C32}"/>
                </a:ext>
              </a:extLst>
            </p:cNvPr>
            <p:cNvSpPr/>
            <p:nvPr/>
          </p:nvSpPr>
          <p:spPr bwMode="auto">
            <a:xfrm>
              <a:off x="7551738" y="3595689"/>
              <a:ext cx="177800" cy="31750"/>
            </a:xfrm>
            <a:custGeom>
              <a:avLst/>
              <a:gdLst>
                <a:gd name="T0" fmla="*/ 10 w 112"/>
                <a:gd name="T1" fmla="*/ 20 h 20"/>
                <a:gd name="T2" fmla="*/ 0 w 112"/>
                <a:gd name="T3" fmla="*/ 20 h 20"/>
                <a:gd name="T4" fmla="*/ 0 w 112"/>
                <a:gd name="T5" fmla="*/ 0 h 20"/>
                <a:gd name="T6" fmla="*/ 112 w 112"/>
                <a:gd name="T7" fmla="*/ 0 h 20"/>
                <a:gd name="T8" fmla="*/ 112 w 112"/>
                <a:gd name="T9" fmla="*/ 10 h 20"/>
                <a:gd name="T10" fmla="*/ 10 w 112"/>
                <a:gd name="T11" fmla="*/ 10 h 20"/>
                <a:gd name="T12" fmla="*/ 10 w 1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0">
                  <a:moveTo>
                    <a:pt x="10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0"/>
                  </a:lnTo>
                  <a:lnTo>
                    <a:pt x="10" y="10"/>
                  </a:lnTo>
                  <a:lnTo>
                    <a:pt x="1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4" name="Rectangle 483">
              <a:extLst>
                <a:ext uri="{FF2B5EF4-FFF2-40B4-BE49-F238E27FC236}">
                  <a16:creationId xmlns:a16="http://schemas.microsoft.com/office/drawing/2014/main" id="{41190EEC-B827-ABFB-AB63-9C6F6837E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1738" y="3673476"/>
              <a:ext cx="15875" cy="295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5" name="Freeform 484">
              <a:extLst>
                <a:ext uri="{FF2B5EF4-FFF2-40B4-BE49-F238E27FC236}">
                  <a16:creationId xmlns:a16="http://schemas.microsoft.com/office/drawing/2014/main" id="{49C16579-D2E4-E90E-C6D4-78A073A61B96}"/>
                </a:ext>
              </a:extLst>
            </p:cNvPr>
            <p:cNvSpPr/>
            <p:nvPr/>
          </p:nvSpPr>
          <p:spPr bwMode="auto">
            <a:xfrm>
              <a:off x="7645400" y="3844926"/>
              <a:ext cx="46038" cy="123825"/>
            </a:xfrm>
            <a:custGeom>
              <a:avLst/>
              <a:gdLst>
                <a:gd name="T0" fmla="*/ 9 w 29"/>
                <a:gd name="T1" fmla="*/ 78 h 78"/>
                <a:gd name="T2" fmla="*/ 0 w 29"/>
                <a:gd name="T3" fmla="*/ 78 h 78"/>
                <a:gd name="T4" fmla="*/ 0 w 29"/>
                <a:gd name="T5" fmla="*/ 0 h 78"/>
                <a:gd name="T6" fmla="*/ 29 w 29"/>
                <a:gd name="T7" fmla="*/ 0 h 78"/>
                <a:gd name="T8" fmla="*/ 29 w 29"/>
                <a:gd name="T9" fmla="*/ 9 h 78"/>
                <a:gd name="T10" fmla="*/ 9 w 29"/>
                <a:gd name="T11" fmla="*/ 9 h 78"/>
                <a:gd name="T12" fmla="*/ 9 w 29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8">
                  <a:moveTo>
                    <a:pt x="9" y="78"/>
                  </a:moveTo>
                  <a:lnTo>
                    <a:pt x="0" y="78"/>
                  </a:lnTo>
                  <a:lnTo>
                    <a:pt x="0" y="0"/>
                  </a:lnTo>
                  <a:lnTo>
                    <a:pt x="29" y="0"/>
                  </a:lnTo>
                  <a:lnTo>
                    <a:pt x="29" y="9"/>
                  </a:lnTo>
                  <a:lnTo>
                    <a:pt x="9" y="9"/>
                  </a:lnTo>
                  <a:lnTo>
                    <a:pt x="9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6" name="Freeform 485">
              <a:extLst>
                <a:ext uri="{FF2B5EF4-FFF2-40B4-BE49-F238E27FC236}">
                  <a16:creationId xmlns:a16="http://schemas.microsoft.com/office/drawing/2014/main" id="{7F41A28F-ED9D-BFAE-7837-441B04017254}"/>
                </a:ext>
              </a:extLst>
            </p:cNvPr>
            <p:cNvSpPr/>
            <p:nvPr/>
          </p:nvSpPr>
          <p:spPr bwMode="auto">
            <a:xfrm>
              <a:off x="7451725" y="3641726"/>
              <a:ext cx="177800" cy="31750"/>
            </a:xfrm>
            <a:custGeom>
              <a:avLst/>
              <a:gdLst>
                <a:gd name="T0" fmla="*/ 112 w 112"/>
                <a:gd name="T1" fmla="*/ 20 h 20"/>
                <a:gd name="T2" fmla="*/ 102 w 112"/>
                <a:gd name="T3" fmla="*/ 20 h 20"/>
                <a:gd name="T4" fmla="*/ 102 w 112"/>
                <a:gd name="T5" fmla="*/ 10 h 20"/>
                <a:gd name="T6" fmla="*/ 0 w 112"/>
                <a:gd name="T7" fmla="*/ 10 h 20"/>
                <a:gd name="T8" fmla="*/ 0 w 112"/>
                <a:gd name="T9" fmla="*/ 0 h 20"/>
                <a:gd name="T10" fmla="*/ 112 w 112"/>
                <a:gd name="T11" fmla="*/ 0 h 20"/>
                <a:gd name="T12" fmla="*/ 112 w 112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0">
                  <a:moveTo>
                    <a:pt x="112" y="20"/>
                  </a:moveTo>
                  <a:lnTo>
                    <a:pt x="102" y="20"/>
                  </a:lnTo>
                  <a:lnTo>
                    <a:pt x="102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7" name="Rectangle 486">
              <a:extLst>
                <a:ext uri="{FF2B5EF4-FFF2-40B4-BE49-F238E27FC236}">
                  <a16:creationId xmlns:a16="http://schemas.microsoft.com/office/drawing/2014/main" id="{40FA81F0-9B04-D373-8A3E-19AB4BA36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3650" y="3719514"/>
              <a:ext cx="15875" cy="249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8" name="Freeform 487">
              <a:extLst>
                <a:ext uri="{FF2B5EF4-FFF2-40B4-BE49-F238E27FC236}">
                  <a16:creationId xmlns:a16="http://schemas.microsoft.com/office/drawing/2014/main" id="{35CFC37A-2C76-188C-0ABD-CD31FC4FA007}"/>
                </a:ext>
              </a:extLst>
            </p:cNvPr>
            <p:cNvSpPr/>
            <p:nvPr/>
          </p:nvSpPr>
          <p:spPr bwMode="auto">
            <a:xfrm>
              <a:off x="7435850" y="3813176"/>
              <a:ext cx="100013" cy="155575"/>
            </a:xfrm>
            <a:custGeom>
              <a:avLst/>
              <a:gdLst>
                <a:gd name="T0" fmla="*/ 63 w 63"/>
                <a:gd name="T1" fmla="*/ 98 h 98"/>
                <a:gd name="T2" fmla="*/ 53 w 63"/>
                <a:gd name="T3" fmla="*/ 98 h 98"/>
                <a:gd name="T4" fmla="*/ 53 w 63"/>
                <a:gd name="T5" fmla="*/ 10 h 98"/>
                <a:gd name="T6" fmla="*/ 0 w 63"/>
                <a:gd name="T7" fmla="*/ 10 h 98"/>
                <a:gd name="T8" fmla="*/ 0 w 63"/>
                <a:gd name="T9" fmla="*/ 0 h 98"/>
                <a:gd name="T10" fmla="*/ 63 w 63"/>
                <a:gd name="T11" fmla="*/ 0 h 98"/>
                <a:gd name="T12" fmla="*/ 63 w 63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98">
                  <a:moveTo>
                    <a:pt x="63" y="98"/>
                  </a:moveTo>
                  <a:lnTo>
                    <a:pt x="53" y="98"/>
                  </a:lnTo>
                  <a:lnTo>
                    <a:pt x="53" y="1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3" y="0"/>
                  </a:lnTo>
                  <a:lnTo>
                    <a:pt x="63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99" name="Rectangle 488">
              <a:extLst>
                <a:ext uri="{FF2B5EF4-FFF2-40B4-BE49-F238E27FC236}">
                  <a16:creationId xmlns:a16="http://schemas.microsoft.com/office/drawing/2014/main" id="{DBB68401-A26F-BB45-C802-7E5352354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8225" y="3641726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0" name="Rectangle 489">
              <a:extLst>
                <a:ext uri="{FF2B5EF4-FFF2-40B4-BE49-F238E27FC236}">
                  <a16:creationId xmlns:a16="http://schemas.microsoft.com/office/drawing/2014/main" id="{A0FCD7FC-C705-815E-D566-2B0BB4A9F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9975" y="3641726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1" name="Rectangle 490">
              <a:extLst>
                <a:ext uri="{FF2B5EF4-FFF2-40B4-BE49-F238E27FC236}">
                  <a16:creationId xmlns:a16="http://schemas.microsoft.com/office/drawing/2014/main" id="{6B984DF7-88BA-6A68-52D1-0711C7F7D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5413" y="3595689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2" name="Rectangle 491">
              <a:extLst>
                <a:ext uri="{FF2B5EF4-FFF2-40B4-BE49-F238E27FC236}">
                  <a16:creationId xmlns:a16="http://schemas.microsoft.com/office/drawing/2014/main" id="{C94433F2-2B7E-8B8C-A89E-F6C7449D2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7163" y="3595689"/>
              <a:ext cx="14288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3" name="Freeform 492">
              <a:extLst>
                <a:ext uri="{FF2B5EF4-FFF2-40B4-BE49-F238E27FC236}">
                  <a16:creationId xmlns:a16="http://schemas.microsoft.com/office/drawing/2014/main" id="{F7A18F41-F92C-A02F-0A63-BBD1610B024D}"/>
                </a:ext>
              </a:extLst>
            </p:cNvPr>
            <p:cNvSpPr/>
            <p:nvPr/>
          </p:nvSpPr>
          <p:spPr bwMode="auto">
            <a:xfrm>
              <a:off x="7388225" y="3751264"/>
              <a:ext cx="403225" cy="247650"/>
            </a:xfrm>
            <a:custGeom>
              <a:avLst/>
              <a:gdLst>
                <a:gd name="T0" fmla="*/ 208 w 208"/>
                <a:gd name="T1" fmla="*/ 128 h 128"/>
                <a:gd name="T2" fmla="*/ 148 w 208"/>
                <a:gd name="T3" fmla="*/ 128 h 128"/>
                <a:gd name="T4" fmla="*/ 148 w 208"/>
                <a:gd name="T5" fmla="*/ 120 h 128"/>
                <a:gd name="T6" fmla="*/ 200 w 208"/>
                <a:gd name="T7" fmla="*/ 120 h 128"/>
                <a:gd name="T8" fmla="*/ 200 w 208"/>
                <a:gd name="T9" fmla="*/ 16 h 128"/>
                <a:gd name="T10" fmla="*/ 192 w 208"/>
                <a:gd name="T11" fmla="*/ 8 h 128"/>
                <a:gd name="T12" fmla="*/ 16 w 208"/>
                <a:gd name="T13" fmla="*/ 8 h 128"/>
                <a:gd name="T14" fmla="*/ 8 w 208"/>
                <a:gd name="T15" fmla="*/ 16 h 128"/>
                <a:gd name="T16" fmla="*/ 8 w 208"/>
                <a:gd name="T17" fmla="*/ 120 h 128"/>
                <a:gd name="T18" fmla="*/ 60 w 208"/>
                <a:gd name="T19" fmla="*/ 120 h 128"/>
                <a:gd name="T20" fmla="*/ 60 w 208"/>
                <a:gd name="T21" fmla="*/ 128 h 128"/>
                <a:gd name="T22" fmla="*/ 0 w 208"/>
                <a:gd name="T23" fmla="*/ 128 h 128"/>
                <a:gd name="T24" fmla="*/ 0 w 208"/>
                <a:gd name="T25" fmla="*/ 16 h 128"/>
                <a:gd name="T26" fmla="*/ 16 w 208"/>
                <a:gd name="T27" fmla="*/ 0 h 128"/>
                <a:gd name="T28" fmla="*/ 192 w 208"/>
                <a:gd name="T29" fmla="*/ 0 h 128"/>
                <a:gd name="T30" fmla="*/ 208 w 208"/>
                <a:gd name="T31" fmla="*/ 16 h 128"/>
                <a:gd name="T32" fmla="*/ 208 w 208"/>
                <a:gd name="T3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8" h="128">
                  <a:moveTo>
                    <a:pt x="208" y="128"/>
                  </a:moveTo>
                  <a:cubicBezTo>
                    <a:pt x="148" y="128"/>
                    <a:pt x="148" y="128"/>
                    <a:pt x="148" y="128"/>
                  </a:cubicBezTo>
                  <a:cubicBezTo>
                    <a:pt x="148" y="120"/>
                    <a:pt x="148" y="120"/>
                    <a:pt x="148" y="120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0" y="16"/>
                    <a:pt x="200" y="16"/>
                    <a:pt x="200" y="16"/>
                  </a:cubicBezTo>
                  <a:cubicBezTo>
                    <a:pt x="200" y="11"/>
                    <a:pt x="196" y="8"/>
                    <a:pt x="192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1" y="8"/>
                    <a:pt x="8" y="11"/>
                    <a:pt x="8" y="1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201" y="0"/>
                    <a:pt x="208" y="7"/>
                    <a:pt x="208" y="16"/>
                  </a:cubicBezTo>
                  <a:lnTo>
                    <a:pt x="20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</p:grpSp>
      <p:grpSp>
        <p:nvGrpSpPr>
          <p:cNvPr id="104" name="Группа 103">
            <a:extLst>
              <a:ext uri="{FF2B5EF4-FFF2-40B4-BE49-F238E27FC236}">
                <a16:creationId xmlns:a16="http://schemas.microsoft.com/office/drawing/2014/main" id="{74B5FA0B-B2E8-6357-014D-2C745697CC75}"/>
              </a:ext>
            </a:extLst>
          </p:cNvPr>
          <p:cNvGrpSpPr/>
          <p:nvPr/>
        </p:nvGrpSpPr>
        <p:grpSpPr>
          <a:xfrm>
            <a:off x="706854" y="1733572"/>
            <a:ext cx="1100874" cy="1108458"/>
            <a:chOff x="8169275" y="2768601"/>
            <a:chExt cx="465138" cy="496888"/>
          </a:xfrm>
          <a:solidFill>
            <a:schemeClr val="tx1">
              <a:lumMod val="95000"/>
              <a:lumOff val="5000"/>
            </a:schemeClr>
          </a:solidFill>
        </p:grpSpPr>
        <p:sp>
          <p:nvSpPr>
            <p:cNvPr id="105" name="Rectangle 750">
              <a:extLst>
                <a:ext uri="{FF2B5EF4-FFF2-40B4-BE49-F238E27FC236}">
                  <a16:creationId xmlns:a16="http://schemas.microsoft.com/office/drawing/2014/main" id="{7A405766-C0EC-8DEA-125B-B9ECD078C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4713" y="3040064"/>
              <a:ext cx="158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6" name="Rectangle 751">
              <a:extLst>
                <a:ext uri="{FF2B5EF4-FFF2-40B4-BE49-F238E27FC236}">
                  <a16:creationId xmlns:a16="http://schemas.microsoft.com/office/drawing/2014/main" id="{38EA9701-2B3A-9575-9A53-80BED3F2FE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6613" y="3032126"/>
              <a:ext cx="15875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7" name="Rectangle 752">
              <a:extLst>
                <a:ext uri="{FF2B5EF4-FFF2-40B4-BE49-F238E27FC236}">
                  <a16:creationId xmlns:a16="http://schemas.microsoft.com/office/drawing/2014/main" id="{F242B67F-3D5D-EAC1-42EF-249DF4D4D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8513" y="3016251"/>
              <a:ext cx="1428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8" name="Freeform 753">
              <a:extLst>
                <a:ext uri="{FF2B5EF4-FFF2-40B4-BE49-F238E27FC236}">
                  <a16:creationId xmlns:a16="http://schemas.microsoft.com/office/drawing/2014/main" id="{2DE83D5F-126D-909D-C4B1-CB672EB4BB67}"/>
                </a:ext>
              </a:extLst>
            </p:cNvPr>
            <p:cNvSpPr/>
            <p:nvPr/>
          </p:nvSpPr>
          <p:spPr bwMode="auto">
            <a:xfrm>
              <a:off x="8370888" y="3217864"/>
              <a:ext cx="179388" cy="47625"/>
            </a:xfrm>
            <a:custGeom>
              <a:avLst/>
              <a:gdLst>
                <a:gd name="T0" fmla="*/ 92 w 92"/>
                <a:gd name="T1" fmla="*/ 24 h 24"/>
                <a:gd name="T2" fmla="*/ 84 w 92"/>
                <a:gd name="T3" fmla="*/ 24 h 24"/>
                <a:gd name="T4" fmla="*/ 84 w 92"/>
                <a:gd name="T5" fmla="*/ 8 h 24"/>
                <a:gd name="T6" fmla="*/ 8 w 92"/>
                <a:gd name="T7" fmla="*/ 8 h 24"/>
                <a:gd name="T8" fmla="*/ 8 w 92"/>
                <a:gd name="T9" fmla="*/ 24 h 24"/>
                <a:gd name="T10" fmla="*/ 0 w 92"/>
                <a:gd name="T11" fmla="*/ 24 h 24"/>
                <a:gd name="T12" fmla="*/ 0 w 92"/>
                <a:gd name="T13" fmla="*/ 8 h 24"/>
                <a:gd name="T14" fmla="*/ 8 w 92"/>
                <a:gd name="T15" fmla="*/ 0 h 24"/>
                <a:gd name="T16" fmla="*/ 84 w 92"/>
                <a:gd name="T17" fmla="*/ 0 h 24"/>
                <a:gd name="T18" fmla="*/ 92 w 92"/>
                <a:gd name="T19" fmla="*/ 8 h 24"/>
                <a:gd name="T20" fmla="*/ 92 w 92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4">
                  <a:moveTo>
                    <a:pt x="92" y="24"/>
                  </a:moveTo>
                  <a:cubicBezTo>
                    <a:pt x="84" y="24"/>
                    <a:pt x="84" y="24"/>
                    <a:pt x="84" y="24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09" name="Freeform 754">
              <a:extLst>
                <a:ext uri="{FF2B5EF4-FFF2-40B4-BE49-F238E27FC236}">
                  <a16:creationId xmlns:a16="http://schemas.microsoft.com/office/drawing/2014/main" id="{972C7CFE-C85F-AB07-AF1A-6427B9786FED}"/>
                </a:ext>
              </a:extLst>
            </p:cNvPr>
            <p:cNvSpPr/>
            <p:nvPr/>
          </p:nvSpPr>
          <p:spPr bwMode="auto">
            <a:xfrm>
              <a:off x="8518525" y="3016251"/>
              <a:ext cx="31750" cy="209550"/>
            </a:xfrm>
            <a:custGeom>
              <a:avLst/>
              <a:gdLst>
                <a:gd name="T0" fmla="*/ 8 w 16"/>
                <a:gd name="T1" fmla="*/ 108 h 108"/>
                <a:gd name="T2" fmla="*/ 0 w 16"/>
                <a:gd name="T3" fmla="*/ 108 h 108"/>
                <a:gd name="T4" fmla="*/ 0 w 16"/>
                <a:gd name="T5" fmla="*/ 96 h 108"/>
                <a:gd name="T6" fmla="*/ 2 w 16"/>
                <a:gd name="T7" fmla="*/ 84 h 108"/>
                <a:gd name="T8" fmla="*/ 8 w 16"/>
                <a:gd name="T9" fmla="*/ 44 h 108"/>
                <a:gd name="T10" fmla="*/ 8 w 16"/>
                <a:gd name="T11" fmla="*/ 16 h 108"/>
                <a:gd name="T12" fmla="*/ 0 w 16"/>
                <a:gd name="T13" fmla="*/ 8 h 108"/>
                <a:gd name="T14" fmla="*/ 0 w 16"/>
                <a:gd name="T15" fmla="*/ 0 h 108"/>
                <a:gd name="T16" fmla="*/ 16 w 16"/>
                <a:gd name="T17" fmla="*/ 16 h 108"/>
                <a:gd name="T18" fmla="*/ 16 w 16"/>
                <a:gd name="T19" fmla="*/ 44 h 108"/>
                <a:gd name="T20" fmla="*/ 10 w 16"/>
                <a:gd name="T21" fmla="*/ 86 h 108"/>
                <a:gd name="T22" fmla="*/ 8 w 16"/>
                <a:gd name="T23" fmla="*/ 96 h 108"/>
                <a:gd name="T24" fmla="*/ 8 w 16"/>
                <a:gd name="T2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08">
                  <a:moveTo>
                    <a:pt x="8" y="108"/>
                  </a:moveTo>
                  <a:cubicBezTo>
                    <a:pt x="0" y="108"/>
                    <a:pt x="0" y="108"/>
                    <a:pt x="0" y="10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3"/>
                    <a:pt x="1" y="89"/>
                    <a:pt x="2" y="84"/>
                  </a:cubicBezTo>
                  <a:cubicBezTo>
                    <a:pt x="5" y="75"/>
                    <a:pt x="8" y="62"/>
                    <a:pt x="8" y="4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8"/>
                    <a:pt x="16" y="16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63"/>
                    <a:pt x="12" y="77"/>
                    <a:pt x="10" y="86"/>
                  </a:cubicBezTo>
                  <a:cubicBezTo>
                    <a:pt x="9" y="90"/>
                    <a:pt x="8" y="94"/>
                    <a:pt x="8" y="96"/>
                  </a:cubicBezTo>
                  <a:lnTo>
                    <a:pt x="8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0" name="Freeform 755">
              <a:extLst>
                <a:ext uri="{FF2B5EF4-FFF2-40B4-BE49-F238E27FC236}">
                  <a16:creationId xmlns:a16="http://schemas.microsoft.com/office/drawing/2014/main" id="{F13018BF-4274-4DE0-052B-5EEF9D98197E}"/>
                </a:ext>
              </a:extLst>
            </p:cNvPr>
            <p:cNvSpPr/>
            <p:nvPr/>
          </p:nvSpPr>
          <p:spPr bwMode="auto">
            <a:xfrm>
              <a:off x="8480425" y="3001964"/>
              <a:ext cx="30163" cy="46038"/>
            </a:xfrm>
            <a:custGeom>
              <a:avLst/>
              <a:gdLst>
                <a:gd name="T0" fmla="*/ 16 w 16"/>
                <a:gd name="T1" fmla="*/ 24 h 24"/>
                <a:gd name="T2" fmla="*/ 8 w 16"/>
                <a:gd name="T3" fmla="*/ 24 h 24"/>
                <a:gd name="T4" fmla="*/ 8 w 16"/>
                <a:gd name="T5" fmla="*/ 16 h 24"/>
                <a:gd name="T6" fmla="*/ 0 w 16"/>
                <a:gd name="T7" fmla="*/ 8 h 24"/>
                <a:gd name="T8" fmla="*/ 0 w 16"/>
                <a:gd name="T9" fmla="*/ 0 h 24"/>
                <a:gd name="T10" fmla="*/ 16 w 16"/>
                <a:gd name="T11" fmla="*/ 16 h 24"/>
                <a:gd name="T12" fmla="*/ 16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8"/>
                    <a:pt x="16" y="16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1" name="Freeform 756">
              <a:extLst>
                <a:ext uri="{FF2B5EF4-FFF2-40B4-BE49-F238E27FC236}">
                  <a16:creationId xmlns:a16="http://schemas.microsoft.com/office/drawing/2014/main" id="{C58E68E1-DB4E-8693-BC34-7CCAF0A73088}"/>
                </a:ext>
              </a:extLst>
            </p:cNvPr>
            <p:cNvSpPr/>
            <p:nvPr/>
          </p:nvSpPr>
          <p:spPr bwMode="auto">
            <a:xfrm>
              <a:off x="8440738" y="2986089"/>
              <a:ext cx="31750" cy="46038"/>
            </a:xfrm>
            <a:custGeom>
              <a:avLst/>
              <a:gdLst>
                <a:gd name="T0" fmla="*/ 16 w 16"/>
                <a:gd name="T1" fmla="*/ 24 h 24"/>
                <a:gd name="T2" fmla="*/ 8 w 16"/>
                <a:gd name="T3" fmla="*/ 24 h 24"/>
                <a:gd name="T4" fmla="*/ 8 w 16"/>
                <a:gd name="T5" fmla="*/ 16 h 24"/>
                <a:gd name="T6" fmla="*/ 0 w 16"/>
                <a:gd name="T7" fmla="*/ 8 h 24"/>
                <a:gd name="T8" fmla="*/ 0 w 16"/>
                <a:gd name="T9" fmla="*/ 0 h 24"/>
                <a:gd name="T10" fmla="*/ 16 w 16"/>
                <a:gd name="T11" fmla="*/ 16 h 24"/>
                <a:gd name="T12" fmla="*/ 16 w 16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4">
                  <a:moveTo>
                    <a:pt x="16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4" y="8"/>
                    <a:pt x="0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16" y="8"/>
                    <a:pt x="16" y="16"/>
                  </a:cubicBezTo>
                  <a:lnTo>
                    <a:pt x="16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2" name="Freeform 757">
              <a:extLst>
                <a:ext uri="{FF2B5EF4-FFF2-40B4-BE49-F238E27FC236}">
                  <a16:creationId xmlns:a16="http://schemas.microsoft.com/office/drawing/2014/main" id="{AA5065DC-1974-D0DF-4766-A9D8265D5B59}"/>
                </a:ext>
              </a:extLst>
            </p:cNvPr>
            <p:cNvSpPr/>
            <p:nvPr/>
          </p:nvSpPr>
          <p:spPr bwMode="auto">
            <a:xfrm>
              <a:off x="8370888" y="2892426"/>
              <a:ext cx="61913" cy="201613"/>
            </a:xfrm>
            <a:custGeom>
              <a:avLst/>
              <a:gdLst>
                <a:gd name="T0" fmla="*/ 4 w 32"/>
                <a:gd name="T1" fmla="*/ 104 h 104"/>
                <a:gd name="T2" fmla="*/ 0 w 32"/>
                <a:gd name="T3" fmla="*/ 100 h 104"/>
                <a:gd name="T4" fmla="*/ 0 w 32"/>
                <a:gd name="T5" fmla="*/ 16 h 104"/>
                <a:gd name="T6" fmla="*/ 16 w 32"/>
                <a:gd name="T7" fmla="*/ 0 h 104"/>
                <a:gd name="T8" fmla="*/ 32 w 32"/>
                <a:gd name="T9" fmla="*/ 16 h 104"/>
                <a:gd name="T10" fmla="*/ 32 w 32"/>
                <a:gd name="T11" fmla="*/ 64 h 104"/>
                <a:gd name="T12" fmla="*/ 28 w 32"/>
                <a:gd name="T13" fmla="*/ 68 h 104"/>
                <a:gd name="T14" fmla="*/ 24 w 32"/>
                <a:gd name="T15" fmla="*/ 64 h 104"/>
                <a:gd name="T16" fmla="*/ 24 w 32"/>
                <a:gd name="T17" fmla="*/ 16 h 104"/>
                <a:gd name="T18" fmla="*/ 16 w 32"/>
                <a:gd name="T19" fmla="*/ 8 h 104"/>
                <a:gd name="T20" fmla="*/ 8 w 32"/>
                <a:gd name="T21" fmla="*/ 16 h 104"/>
                <a:gd name="T22" fmla="*/ 8 w 32"/>
                <a:gd name="T23" fmla="*/ 100 h 104"/>
                <a:gd name="T24" fmla="*/ 4 w 32"/>
                <a:gd name="T2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04">
                  <a:moveTo>
                    <a:pt x="4" y="104"/>
                  </a:moveTo>
                  <a:cubicBezTo>
                    <a:pt x="2" y="104"/>
                    <a:pt x="0" y="103"/>
                    <a:pt x="0" y="10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25" y="0"/>
                    <a:pt x="32" y="8"/>
                    <a:pt x="32" y="1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67"/>
                    <a:pt x="30" y="68"/>
                    <a:pt x="28" y="68"/>
                  </a:cubicBezTo>
                  <a:cubicBezTo>
                    <a:pt x="26" y="68"/>
                    <a:pt x="24" y="67"/>
                    <a:pt x="24" y="64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2"/>
                    <a:pt x="20" y="8"/>
                    <a:pt x="16" y="8"/>
                  </a:cubicBezTo>
                  <a:cubicBezTo>
                    <a:pt x="11" y="8"/>
                    <a:pt x="8" y="12"/>
                    <a:pt x="8" y="16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8" y="103"/>
                    <a:pt x="6" y="104"/>
                    <a:pt x="4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3" name="Freeform 758">
              <a:extLst>
                <a:ext uri="{FF2B5EF4-FFF2-40B4-BE49-F238E27FC236}">
                  <a16:creationId xmlns:a16="http://schemas.microsoft.com/office/drawing/2014/main" id="{C25FE168-327D-96E1-5BAC-FA64A5FEC2F0}"/>
                </a:ext>
              </a:extLst>
            </p:cNvPr>
            <p:cNvSpPr/>
            <p:nvPr/>
          </p:nvSpPr>
          <p:spPr bwMode="auto">
            <a:xfrm>
              <a:off x="8304213" y="3008314"/>
              <a:ext cx="98425" cy="217488"/>
            </a:xfrm>
            <a:custGeom>
              <a:avLst/>
              <a:gdLst>
                <a:gd name="T0" fmla="*/ 51 w 51"/>
                <a:gd name="T1" fmla="*/ 112 h 112"/>
                <a:gd name="T2" fmla="*/ 43 w 51"/>
                <a:gd name="T3" fmla="*/ 112 h 112"/>
                <a:gd name="T4" fmla="*/ 43 w 51"/>
                <a:gd name="T5" fmla="*/ 102 h 112"/>
                <a:gd name="T6" fmla="*/ 20 w 51"/>
                <a:gd name="T7" fmla="*/ 71 h 112"/>
                <a:gd name="T8" fmla="*/ 19 w 51"/>
                <a:gd name="T9" fmla="*/ 69 h 112"/>
                <a:gd name="T10" fmla="*/ 4 w 51"/>
                <a:gd name="T11" fmla="*/ 19 h 112"/>
                <a:gd name="T12" fmla="*/ 2 w 51"/>
                <a:gd name="T13" fmla="*/ 8 h 112"/>
                <a:gd name="T14" fmla="*/ 15 w 51"/>
                <a:gd name="T15" fmla="*/ 0 h 112"/>
                <a:gd name="T16" fmla="*/ 30 w 51"/>
                <a:gd name="T17" fmla="*/ 15 h 112"/>
                <a:gd name="T18" fmla="*/ 42 w 51"/>
                <a:gd name="T19" fmla="*/ 39 h 112"/>
                <a:gd name="T20" fmla="*/ 35 w 51"/>
                <a:gd name="T21" fmla="*/ 42 h 112"/>
                <a:gd name="T22" fmla="*/ 23 w 51"/>
                <a:gd name="T23" fmla="*/ 18 h 112"/>
                <a:gd name="T24" fmla="*/ 23 w 51"/>
                <a:gd name="T25" fmla="*/ 18 h 112"/>
                <a:gd name="T26" fmla="*/ 15 w 51"/>
                <a:gd name="T27" fmla="*/ 8 h 112"/>
                <a:gd name="T28" fmla="*/ 9 w 51"/>
                <a:gd name="T29" fmla="*/ 11 h 112"/>
                <a:gd name="T30" fmla="*/ 10 w 51"/>
                <a:gd name="T31" fmla="*/ 14 h 112"/>
                <a:gd name="T32" fmla="*/ 26 w 51"/>
                <a:gd name="T33" fmla="*/ 67 h 112"/>
                <a:gd name="T34" fmla="*/ 50 w 51"/>
                <a:gd name="T35" fmla="*/ 98 h 112"/>
                <a:gd name="T36" fmla="*/ 51 w 51"/>
                <a:gd name="T37" fmla="*/ 100 h 112"/>
                <a:gd name="T38" fmla="*/ 51 w 51"/>
                <a:gd name="T3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1" h="112">
                  <a:moveTo>
                    <a:pt x="51" y="112"/>
                  </a:moveTo>
                  <a:cubicBezTo>
                    <a:pt x="43" y="112"/>
                    <a:pt x="43" y="112"/>
                    <a:pt x="43" y="112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0"/>
                    <a:pt x="19" y="70"/>
                    <a:pt x="19" y="69"/>
                  </a:cubicBezTo>
                  <a:cubicBezTo>
                    <a:pt x="13" y="47"/>
                    <a:pt x="6" y="22"/>
                    <a:pt x="4" y="19"/>
                  </a:cubicBezTo>
                  <a:cubicBezTo>
                    <a:pt x="1" y="16"/>
                    <a:pt x="0" y="12"/>
                    <a:pt x="2" y="8"/>
                  </a:cubicBezTo>
                  <a:cubicBezTo>
                    <a:pt x="4" y="3"/>
                    <a:pt x="9" y="0"/>
                    <a:pt x="15" y="0"/>
                  </a:cubicBezTo>
                  <a:cubicBezTo>
                    <a:pt x="25" y="0"/>
                    <a:pt x="30" y="12"/>
                    <a:pt x="30" y="15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5"/>
                    <a:pt x="19" y="8"/>
                    <a:pt x="15" y="8"/>
                  </a:cubicBezTo>
                  <a:cubicBezTo>
                    <a:pt x="12" y="8"/>
                    <a:pt x="10" y="10"/>
                    <a:pt x="9" y="11"/>
                  </a:cubicBezTo>
                  <a:cubicBezTo>
                    <a:pt x="9" y="12"/>
                    <a:pt x="9" y="13"/>
                    <a:pt x="10" y="14"/>
                  </a:cubicBezTo>
                  <a:cubicBezTo>
                    <a:pt x="12" y="16"/>
                    <a:pt x="18" y="34"/>
                    <a:pt x="26" y="67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9"/>
                    <a:pt x="51" y="99"/>
                    <a:pt x="51" y="100"/>
                  </a:cubicBezTo>
                  <a:lnTo>
                    <a:pt x="51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4" name="Freeform 759">
              <a:extLst>
                <a:ext uri="{FF2B5EF4-FFF2-40B4-BE49-F238E27FC236}">
                  <a16:creationId xmlns:a16="http://schemas.microsoft.com/office/drawing/2014/main" id="{E4C64F91-00D3-46B9-F367-8E8A01C1679A}"/>
                </a:ext>
              </a:extLst>
            </p:cNvPr>
            <p:cNvSpPr/>
            <p:nvPr/>
          </p:nvSpPr>
          <p:spPr bwMode="auto">
            <a:xfrm>
              <a:off x="8340725" y="2862264"/>
              <a:ext cx="123825" cy="117475"/>
            </a:xfrm>
            <a:custGeom>
              <a:avLst/>
              <a:gdLst>
                <a:gd name="T0" fmla="*/ 18 w 64"/>
                <a:gd name="T1" fmla="*/ 61 h 61"/>
                <a:gd name="T2" fmla="*/ 0 w 64"/>
                <a:gd name="T3" fmla="*/ 32 h 61"/>
                <a:gd name="T4" fmla="*/ 32 w 64"/>
                <a:gd name="T5" fmla="*/ 0 h 61"/>
                <a:gd name="T6" fmla="*/ 64 w 64"/>
                <a:gd name="T7" fmla="*/ 32 h 61"/>
                <a:gd name="T8" fmla="*/ 45 w 64"/>
                <a:gd name="T9" fmla="*/ 61 h 61"/>
                <a:gd name="T10" fmla="*/ 42 w 64"/>
                <a:gd name="T11" fmla="*/ 54 h 61"/>
                <a:gd name="T12" fmla="*/ 56 w 64"/>
                <a:gd name="T13" fmla="*/ 32 h 61"/>
                <a:gd name="T14" fmla="*/ 32 w 64"/>
                <a:gd name="T15" fmla="*/ 8 h 61"/>
                <a:gd name="T16" fmla="*/ 8 w 64"/>
                <a:gd name="T17" fmla="*/ 32 h 61"/>
                <a:gd name="T18" fmla="*/ 22 w 64"/>
                <a:gd name="T19" fmla="*/ 54 h 61"/>
                <a:gd name="T20" fmla="*/ 18 w 64"/>
                <a:gd name="T2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1">
                  <a:moveTo>
                    <a:pt x="18" y="61"/>
                  </a:moveTo>
                  <a:cubicBezTo>
                    <a:pt x="7" y="56"/>
                    <a:pt x="0" y="45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ubicBezTo>
                    <a:pt x="49" y="0"/>
                    <a:pt x="64" y="15"/>
                    <a:pt x="64" y="32"/>
                  </a:cubicBezTo>
                  <a:cubicBezTo>
                    <a:pt x="64" y="45"/>
                    <a:pt x="57" y="56"/>
                    <a:pt x="45" y="61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50" y="50"/>
                    <a:pt x="56" y="42"/>
                    <a:pt x="56" y="32"/>
                  </a:cubicBezTo>
                  <a:cubicBezTo>
                    <a:pt x="56" y="19"/>
                    <a:pt x="45" y="8"/>
                    <a:pt x="32" y="8"/>
                  </a:cubicBezTo>
                  <a:cubicBezTo>
                    <a:pt x="19" y="8"/>
                    <a:pt x="8" y="19"/>
                    <a:pt x="8" y="32"/>
                  </a:cubicBezTo>
                  <a:cubicBezTo>
                    <a:pt x="8" y="42"/>
                    <a:pt x="13" y="50"/>
                    <a:pt x="22" y="54"/>
                  </a:cubicBezTo>
                  <a:lnTo>
                    <a:pt x="18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5" name="Freeform 760">
              <a:extLst>
                <a:ext uri="{FF2B5EF4-FFF2-40B4-BE49-F238E27FC236}">
                  <a16:creationId xmlns:a16="http://schemas.microsoft.com/office/drawing/2014/main" id="{64D00F70-2CDD-2157-4E1C-8A0B268EE848}"/>
                </a:ext>
              </a:extLst>
            </p:cNvPr>
            <p:cNvSpPr/>
            <p:nvPr/>
          </p:nvSpPr>
          <p:spPr bwMode="auto">
            <a:xfrm>
              <a:off x="8308975" y="2830514"/>
              <a:ext cx="185738" cy="146050"/>
            </a:xfrm>
            <a:custGeom>
              <a:avLst/>
              <a:gdLst>
                <a:gd name="T0" fmla="*/ 88 w 96"/>
                <a:gd name="T1" fmla="*/ 75 h 75"/>
                <a:gd name="T2" fmla="*/ 81 w 96"/>
                <a:gd name="T3" fmla="*/ 70 h 75"/>
                <a:gd name="T4" fmla="*/ 88 w 96"/>
                <a:gd name="T5" fmla="*/ 48 h 75"/>
                <a:gd name="T6" fmla="*/ 48 w 96"/>
                <a:gd name="T7" fmla="*/ 8 h 75"/>
                <a:gd name="T8" fmla="*/ 8 w 96"/>
                <a:gd name="T9" fmla="*/ 48 h 75"/>
                <a:gd name="T10" fmla="*/ 14 w 96"/>
                <a:gd name="T11" fmla="*/ 70 h 75"/>
                <a:gd name="T12" fmla="*/ 8 w 96"/>
                <a:gd name="T13" fmla="*/ 75 h 75"/>
                <a:gd name="T14" fmla="*/ 0 w 96"/>
                <a:gd name="T15" fmla="*/ 48 h 75"/>
                <a:gd name="T16" fmla="*/ 48 w 96"/>
                <a:gd name="T17" fmla="*/ 0 h 75"/>
                <a:gd name="T18" fmla="*/ 96 w 96"/>
                <a:gd name="T19" fmla="*/ 48 h 75"/>
                <a:gd name="T20" fmla="*/ 88 w 96"/>
                <a:gd name="T21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5">
                  <a:moveTo>
                    <a:pt x="88" y="75"/>
                  </a:moveTo>
                  <a:cubicBezTo>
                    <a:pt x="81" y="70"/>
                    <a:pt x="81" y="70"/>
                    <a:pt x="81" y="70"/>
                  </a:cubicBezTo>
                  <a:cubicBezTo>
                    <a:pt x="86" y="64"/>
                    <a:pt x="88" y="56"/>
                    <a:pt x="88" y="48"/>
                  </a:cubicBezTo>
                  <a:cubicBezTo>
                    <a:pt x="88" y="26"/>
                    <a:pt x="70" y="8"/>
                    <a:pt x="48" y="8"/>
                  </a:cubicBezTo>
                  <a:cubicBezTo>
                    <a:pt x="26" y="8"/>
                    <a:pt x="8" y="26"/>
                    <a:pt x="8" y="48"/>
                  </a:cubicBezTo>
                  <a:cubicBezTo>
                    <a:pt x="8" y="56"/>
                    <a:pt x="10" y="64"/>
                    <a:pt x="14" y="70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2" y="67"/>
                    <a:pt x="0" y="58"/>
                    <a:pt x="0" y="48"/>
                  </a:cubicBezTo>
                  <a:cubicBezTo>
                    <a:pt x="0" y="22"/>
                    <a:pt x="21" y="0"/>
                    <a:pt x="48" y="0"/>
                  </a:cubicBezTo>
                  <a:cubicBezTo>
                    <a:pt x="74" y="0"/>
                    <a:pt x="96" y="22"/>
                    <a:pt x="96" y="48"/>
                  </a:cubicBezTo>
                  <a:cubicBezTo>
                    <a:pt x="96" y="58"/>
                    <a:pt x="93" y="67"/>
                    <a:pt x="8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6" name="Freeform 761">
              <a:extLst>
                <a:ext uri="{FF2B5EF4-FFF2-40B4-BE49-F238E27FC236}">
                  <a16:creationId xmlns:a16="http://schemas.microsoft.com/office/drawing/2014/main" id="{7DC7DFA7-0185-77C2-9CCF-9E12A7B30681}"/>
                </a:ext>
              </a:extLst>
            </p:cNvPr>
            <p:cNvSpPr/>
            <p:nvPr/>
          </p:nvSpPr>
          <p:spPr bwMode="auto">
            <a:xfrm>
              <a:off x="8278813" y="2798764"/>
              <a:ext cx="247650" cy="125413"/>
            </a:xfrm>
            <a:custGeom>
              <a:avLst/>
              <a:gdLst>
                <a:gd name="T0" fmla="*/ 128 w 128"/>
                <a:gd name="T1" fmla="*/ 64 h 64"/>
                <a:gd name="T2" fmla="*/ 120 w 128"/>
                <a:gd name="T3" fmla="*/ 64 h 64"/>
                <a:gd name="T4" fmla="*/ 64 w 128"/>
                <a:gd name="T5" fmla="*/ 8 h 64"/>
                <a:gd name="T6" fmla="*/ 8 w 128"/>
                <a:gd name="T7" fmla="*/ 64 h 64"/>
                <a:gd name="T8" fmla="*/ 0 w 128"/>
                <a:gd name="T9" fmla="*/ 64 h 64"/>
                <a:gd name="T10" fmla="*/ 64 w 128"/>
                <a:gd name="T11" fmla="*/ 0 h 64"/>
                <a:gd name="T12" fmla="*/ 128 w 128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64">
                  <a:moveTo>
                    <a:pt x="128" y="64"/>
                  </a:moveTo>
                  <a:cubicBezTo>
                    <a:pt x="120" y="64"/>
                    <a:pt x="120" y="64"/>
                    <a:pt x="120" y="64"/>
                  </a:cubicBezTo>
                  <a:cubicBezTo>
                    <a:pt x="120" y="33"/>
                    <a:pt x="95" y="8"/>
                    <a:pt x="64" y="8"/>
                  </a:cubicBezTo>
                  <a:cubicBezTo>
                    <a:pt x="33" y="8"/>
                    <a:pt x="8" y="33"/>
                    <a:pt x="8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4" y="0"/>
                  </a:cubicBezTo>
                  <a:cubicBezTo>
                    <a:pt x="99" y="0"/>
                    <a:pt x="128" y="29"/>
                    <a:pt x="12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7" name="Freeform 762">
              <a:extLst>
                <a:ext uri="{FF2B5EF4-FFF2-40B4-BE49-F238E27FC236}">
                  <a16:creationId xmlns:a16="http://schemas.microsoft.com/office/drawing/2014/main" id="{F402AAFE-121B-C9E3-8845-C48454538E13}"/>
                </a:ext>
              </a:extLst>
            </p:cNvPr>
            <p:cNvSpPr/>
            <p:nvPr/>
          </p:nvSpPr>
          <p:spPr bwMode="auto">
            <a:xfrm>
              <a:off x="8169275" y="2768601"/>
              <a:ext cx="465138" cy="309563"/>
            </a:xfrm>
            <a:custGeom>
              <a:avLst/>
              <a:gdLst>
                <a:gd name="T0" fmla="*/ 232 w 240"/>
                <a:gd name="T1" fmla="*/ 160 h 160"/>
                <a:gd name="T2" fmla="*/ 204 w 240"/>
                <a:gd name="T3" fmla="*/ 160 h 160"/>
                <a:gd name="T4" fmla="*/ 204 w 240"/>
                <a:gd name="T5" fmla="*/ 152 h 160"/>
                <a:gd name="T6" fmla="*/ 232 w 240"/>
                <a:gd name="T7" fmla="*/ 152 h 160"/>
                <a:gd name="T8" fmla="*/ 232 w 240"/>
                <a:gd name="T9" fmla="*/ 8 h 160"/>
                <a:gd name="T10" fmla="*/ 8 w 240"/>
                <a:gd name="T11" fmla="*/ 8 h 160"/>
                <a:gd name="T12" fmla="*/ 8 w 240"/>
                <a:gd name="T13" fmla="*/ 152 h 160"/>
                <a:gd name="T14" fmla="*/ 60 w 240"/>
                <a:gd name="T15" fmla="*/ 152 h 160"/>
                <a:gd name="T16" fmla="*/ 60 w 240"/>
                <a:gd name="T17" fmla="*/ 160 h 160"/>
                <a:gd name="T18" fmla="*/ 8 w 240"/>
                <a:gd name="T19" fmla="*/ 160 h 160"/>
                <a:gd name="T20" fmla="*/ 0 w 240"/>
                <a:gd name="T21" fmla="*/ 152 h 160"/>
                <a:gd name="T22" fmla="*/ 0 w 240"/>
                <a:gd name="T23" fmla="*/ 8 h 160"/>
                <a:gd name="T24" fmla="*/ 8 w 240"/>
                <a:gd name="T25" fmla="*/ 0 h 160"/>
                <a:gd name="T26" fmla="*/ 232 w 240"/>
                <a:gd name="T27" fmla="*/ 0 h 160"/>
                <a:gd name="T28" fmla="*/ 240 w 240"/>
                <a:gd name="T29" fmla="*/ 8 h 160"/>
                <a:gd name="T30" fmla="*/ 240 w 240"/>
                <a:gd name="T31" fmla="*/ 152 h 160"/>
                <a:gd name="T32" fmla="*/ 232 w 240"/>
                <a:gd name="T33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160">
                  <a:moveTo>
                    <a:pt x="232" y="160"/>
                  </a:moveTo>
                  <a:cubicBezTo>
                    <a:pt x="204" y="160"/>
                    <a:pt x="204" y="160"/>
                    <a:pt x="204" y="160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8"/>
                    <a:pt x="232" y="8"/>
                    <a:pt x="232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0" y="160"/>
                    <a:pt x="60" y="160"/>
                    <a:pt x="60" y="160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3" y="160"/>
                    <a:pt x="0" y="157"/>
                    <a:pt x="0" y="15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36" y="0"/>
                    <a:pt x="240" y="4"/>
                    <a:pt x="240" y="8"/>
                  </a:cubicBezTo>
                  <a:cubicBezTo>
                    <a:pt x="240" y="152"/>
                    <a:pt x="240" y="152"/>
                    <a:pt x="240" y="152"/>
                  </a:cubicBezTo>
                  <a:cubicBezTo>
                    <a:pt x="240" y="157"/>
                    <a:pt x="236" y="160"/>
                    <a:pt x="232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8" name="Rectangle 763">
              <a:extLst>
                <a:ext uri="{FF2B5EF4-FFF2-40B4-BE49-F238E27FC236}">
                  <a16:creationId xmlns:a16="http://schemas.microsoft.com/office/drawing/2014/main" id="{8AE9A767-D473-7CFD-FD99-72A9A1E48B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1025" y="2798764"/>
              <a:ext cx="15875" cy="273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19" name="Rectangle 764">
              <a:extLst>
                <a:ext uri="{FF2B5EF4-FFF2-40B4-BE49-F238E27FC236}">
                  <a16:creationId xmlns:a16="http://schemas.microsoft.com/office/drawing/2014/main" id="{E34AE22E-0077-7E24-9C46-89B9F50CA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8375" y="2776539"/>
              <a:ext cx="15875" cy="2714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43081DF3-42BF-736C-D951-534DFFE16FAB}"/>
              </a:ext>
            </a:extLst>
          </p:cNvPr>
          <p:cNvGrpSpPr/>
          <p:nvPr/>
        </p:nvGrpSpPr>
        <p:grpSpPr>
          <a:xfrm>
            <a:off x="4498426" y="1704214"/>
            <a:ext cx="1225768" cy="1069627"/>
            <a:chOff x="10626725" y="1943101"/>
            <a:chExt cx="496888" cy="4968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1" name="Rectangle 720">
              <a:extLst>
                <a:ext uri="{FF2B5EF4-FFF2-40B4-BE49-F238E27FC236}">
                  <a16:creationId xmlns:a16="http://schemas.microsoft.com/office/drawing/2014/main" id="{DDB37A31-8839-8DC4-F4D9-A9B56CEF3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8025" y="2276476"/>
              <a:ext cx="15875" cy="396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2" name="Rectangle 721">
              <a:extLst>
                <a:ext uri="{FF2B5EF4-FFF2-40B4-BE49-F238E27FC236}">
                  <a16:creationId xmlns:a16="http://schemas.microsoft.com/office/drawing/2014/main" id="{C5B40620-2EA0-F64E-49F0-908A509F6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6413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3" name="Rectangle 722">
              <a:extLst>
                <a:ext uri="{FF2B5EF4-FFF2-40B4-BE49-F238E27FC236}">
                  <a16:creationId xmlns:a16="http://schemas.microsoft.com/office/drawing/2014/main" id="{1D841D65-AA94-7172-4C17-57CC93D14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6575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4" name="Rectangle 723">
              <a:extLst>
                <a:ext uri="{FF2B5EF4-FFF2-40B4-BE49-F238E27FC236}">
                  <a16:creationId xmlns:a16="http://schemas.microsoft.com/office/drawing/2014/main" id="{88F992E2-D675-548A-0DEB-FEF180AC8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325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5" name="Rectangle 724">
              <a:extLst>
                <a:ext uri="{FF2B5EF4-FFF2-40B4-BE49-F238E27FC236}">
                  <a16:creationId xmlns:a16="http://schemas.microsoft.com/office/drawing/2014/main" id="{243F3226-3312-B290-BF67-71BD8B5EF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36275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6" name="Rectangle 725">
              <a:extLst>
                <a:ext uri="{FF2B5EF4-FFF2-40B4-BE49-F238E27FC236}">
                  <a16:creationId xmlns:a16="http://schemas.microsoft.com/office/drawing/2014/main" id="{F76AA8E1-9A1F-B5ED-7888-449A06313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68025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7" name="Rectangle 726">
              <a:extLst>
                <a:ext uri="{FF2B5EF4-FFF2-40B4-BE49-F238E27FC236}">
                  <a16:creationId xmlns:a16="http://schemas.microsoft.com/office/drawing/2014/main" id="{198912E6-F970-99FF-47E5-EFD263254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8188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8" name="Rectangle 727">
              <a:extLst>
                <a:ext uri="{FF2B5EF4-FFF2-40B4-BE49-F238E27FC236}">
                  <a16:creationId xmlns:a16="http://schemas.microsoft.com/office/drawing/2014/main" id="{90F07A5B-3F48-8690-6F4F-B9FA176FB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07725" y="2378076"/>
              <a:ext cx="14288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29" name="Rectangle 728">
              <a:extLst>
                <a:ext uri="{FF2B5EF4-FFF2-40B4-BE49-F238E27FC236}">
                  <a16:creationId xmlns:a16="http://schemas.microsoft.com/office/drawing/2014/main" id="{984671FD-44B9-C9E3-8855-29547A716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7888" y="2378076"/>
              <a:ext cx="15875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0" name="Rectangle 729">
              <a:extLst>
                <a:ext uri="{FF2B5EF4-FFF2-40B4-BE49-F238E27FC236}">
                  <a16:creationId xmlns:a16="http://schemas.microsoft.com/office/drawing/2014/main" id="{DEE133F7-2495-BC29-492F-7DEA3300C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9638" y="2378076"/>
              <a:ext cx="14288" cy="1428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1" name="Freeform 730">
              <a:extLst>
                <a:ext uri="{FF2B5EF4-FFF2-40B4-BE49-F238E27FC236}">
                  <a16:creationId xmlns:a16="http://schemas.microsoft.com/office/drawing/2014/main" id="{FDDD1670-23AA-D82A-A5B5-BE75317DC5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4350" y="1943101"/>
              <a:ext cx="403225" cy="295275"/>
            </a:xfrm>
            <a:custGeom>
              <a:avLst/>
              <a:gdLst>
                <a:gd name="T0" fmla="*/ 208 w 208"/>
                <a:gd name="T1" fmla="*/ 152 h 152"/>
                <a:gd name="T2" fmla="*/ 16 w 208"/>
                <a:gd name="T3" fmla="*/ 152 h 152"/>
                <a:gd name="T4" fmla="*/ 0 w 208"/>
                <a:gd name="T5" fmla="*/ 136 h 152"/>
                <a:gd name="T6" fmla="*/ 0 w 208"/>
                <a:gd name="T7" fmla="*/ 0 h 152"/>
                <a:gd name="T8" fmla="*/ 65 w 208"/>
                <a:gd name="T9" fmla="*/ 0 h 152"/>
                <a:gd name="T10" fmla="*/ 77 w 208"/>
                <a:gd name="T11" fmla="*/ 12 h 152"/>
                <a:gd name="T12" fmla="*/ 192 w 208"/>
                <a:gd name="T13" fmla="*/ 12 h 152"/>
                <a:gd name="T14" fmla="*/ 192 w 208"/>
                <a:gd name="T15" fmla="*/ 28 h 152"/>
                <a:gd name="T16" fmla="*/ 208 w 208"/>
                <a:gd name="T17" fmla="*/ 28 h 152"/>
                <a:gd name="T18" fmla="*/ 208 w 208"/>
                <a:gd name="T19" fmla="*/ 152 h 152"/>
                <a:gd name="T20" fmla="*/ 30 w 208"/>
                <a:gd name="T21" fmla="*/ 144 h 152"/>
                <a:gd name="T22" fmla="*/ 200 w 208"/>
                <a:gd name="T23" fmla="*/ 144 h 152"/>
                <a:gd name="T24" fmla="*/ 200 w 208"/>
                <a:gd name="T25" fmla="*/ 36 h 152"/>
                <a:gd name="T26" fmla="*/ 32 w 208"/>
                <a:gd name="T27" fmla="*/ 36 h 152"/>
                <a:gd name="T28" fmla="*/ 32 w 208"/>
                <a:gd name="T29" fmla="*/ 136 h 152"/>
                <a:gd name="T30" fmla="*/ 30 w 208"/>
                <a:gd name="T31" fmla="*/ 144 h 152"/>
                <a:gd name="T32" fmla="*/ 8 w 208"/>
                <a:gd name="T33" fmla="*/ 8 h 152"/>
                <a:gd name="T34" fmla="*/ 8 w 208"/>
                <a:gd name="T35" fmla="*/ 136 h 152"/>
                <a:gd name="T36" fmla="*/ 16 w 208"/>
                <a:gd name="T37" fmla="*/ 144 h 152"/>
                <a:gd name="T38" fmla="*/ 24 w 208"/>
                <a:gd name="T39" fmla="*/ 136 h 152"/>
                <a:gd name="T40" fmla="*/ 24 w 208"/>
                <a:gd name="T41" fmla="*/ 28 h 152"/>
                <a:gd name="T42" fmla="*/ 184 w 208"/>
                <a:gd name="T43" fmla="*/ 28 h 152"/>
                <a:gd name="T44" fmla="*/ 184 w 208"/>
                <a:gd name="T45" fmla="*/ 20 h 152"/>
                <a:gd name="T46" fmla="*/ 74 w 208"/>
                <a:gd name="T47" fmla="*/ 20 h 152"/>
                <a:gd name="T48" fmla="*/ 62 w 208"/>
                <a:gd name="T49" fmla="*/ 8 h 152"/>
                <a:gd name="T50" fmla="*/ 8 w 208"/>
                <a:gd name="T51" fmla="*/ 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8" h="152">
                  <a:moveTo>
                    <a:pt x="208" y="152"/>
                  </a:moveTo>
                  <a:cubicBezTo>
                    <a:pt x="16" y="152"/>
                    <a:pt x="1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208" y="28"/>
                    <a:pt x="208" y="28"/>
                    <a:pt x="208" y="28"/>
                  </a:cubicBezTo>
                  <a:lnTo>
                    <a:pt x="208" y="152"/>
                  </a:lnTo>
                  <a:close/>
                  <a:moveTo>
                    <a:pt x="30" y="144"/>
                  </a:moveTo>
                  <a:cubicBezTo>
                    <a:pt x="200" y="144"/>
                    <a:pt x="200" y="144"/>
                    <a:pt x="200" y="144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9"/>
                    <a:pt x="31" y="141"/>
                    <a:pt x="30" y="144"/>
                  </a:cubicBezTo>
                  <a:close/>
                  <a:moveTo>
                    <a:pt x="8" y="8"/>
                  </a:moveTo>
                  <a:cubicBezTo>
                    <a:pt x="8" y="136"/>
                    <a:pt x="8" y="136"/>
                    <a:pt x="8" y="136"/>
                  </a:cubicBezTo>
                  <a:cubicBezTo>
                    <a:pt x="8" y="140"/>
                    <a:pt x="11" y="144"/>
                    <a:pt x="16" y="144"/>
                  </a:cubicBezTo>
                  <a:cubicBezTo>
                    <a:pt x="20" y="144"/>
                    <a:pt x="24" y="140"/>
                    <a:pt x="24" y="13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84" y="28"/>
                    <a:pt x="184" y="28"/>
                    <a:pt x="184" y="28"/>
                  </a:cubicBezTo>
                  <a:cubicBezTo>
                    <a:pt x="184" y="20"/>
                    <a:pt x="184" y="20"/>
                    <a:pt x="18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62" y="8"/>
                    <a:pt x="62" y="8"/>
                    <a:pt x="62" y="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2" name="Freeform 731">
              <a:extLst>
                <a:ext uri="{FF2B5EF4-FFF2-40B4-BE49-F238E27FC236}">
                  <a16:creationId xmlns:a16="http://schemas.microsoft.com/office/drawing/2014/main" id="{AD0EC83E-37A0-766A-2717-7DE371EA90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26725" y="2316164"/>
              <a:ext cx="155575" cy="123825"/>
            </a:xfrm>
            <a:custGeom>
              <a:avLst/>
              <a:gdLst>
                <a:gd name="T0" fmla="*/ 76 w 80"/>
                <a:gd name="T1" fmla="*/ 64 h 64"/>
                <a:gd name="T2" fmla="*/ 4 w 80"/>
                <a:gd name="T3" fmla="*/ 64 h 64"/>
                <a:gd name="T4" fmla="*/ 0 w 80"/>
                <a:gd name="T5" fmla="*/ 60 h 64"/>
                <a:gd name="T6" fmla="*/ 0 w 80"/>
                <a:gd name="T7" fmla="*/ 4 h 64"/>
                <a:gd name="T8" fmla="*/ 4 w 80"/>
                <a:gd name="T9" fmla="*/ 0 h 64"/>
                <a:gd name="T10" fmla="*/ 24 w 80"/>
                <a:gd name="T11" fmla="*/ 0 h 64"/>
                <a:gd name="T12" fmla="*/ 27 w 80"/>
                <a:gd name="T13" fmla="*/ 1 h 64"/>
                <a:gd name="T14" fmla="*/ 33 w 80"/>
                <a:gd name="T15" fmla="*/ 8 h 64"/>
                <a:gd name="T16" fmla="*/ 76 w 80"/>
                <a:gd name="T17" fmla="*/ 8 h 64"/>
                <a:gd name="T18" fmla="*/ 80 w 80"/>
                <a:gd name="T19" fmla="*/ 12 h 64"/>
                <a:gd name="T20" fmla="*/ 80 w 80"/>
                <a:gd name="T21" fmla="*/ 60 h 64"/>
                <a:gd name="T22" fmla="*/ 76 w 80"/>
                <a:gd name="T23" fmla="*/ 64 h 64"/>
                <a:gd name="T24" fmla="*/ 8 w 80"/>
                <a:gd name="T25" fmla="*/ 56 h 64"/>
                <a:gd name="T26" fmla="*/ 72 w 80"/>
                <a:gd name="T27" fmla="*/ 56 h 64"/>
                <a:gd name="T28" fmla="*/ 72 w 80"/>
                <a:gd name="T29" fmla="*/ 16 h 64"/>
                <a:gd name="T30" fmla="*/ 32 w 80"/>
                <a:gd name="T31" fmla="*/ 16 h 64"/>
                <a:gd name="T32" fmla="*/ 29 w 80"/>
                <a:gd name="T33" fmla="*/ 15 h 64"/>
                <a:gd name="T34" fmla="*/ 22 w 80"/>
                <a:gd name="T35" fmla="*/ 8 h 64"/>
                <a:gd name="T36" fmla="*/ 8 w 80"/>
                <a:gd name="T37" fmla="*/ 8 h 64"/>
                <a:gd name="T38" fmla="*/ 8 w 80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64">
                  <a:moveTo>
                    <a:pt x="76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2"/>
                    <a:pt x="78" y="64"/>
                    <a:pt x="76" y="64"/>
                  </a:cubicBezTo>
                  <a:close/>
                  <a:moveTo>
                    <a:pt x="8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0" y="15"/>
                    <a:pt x="29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3" name="Freeform 732">
              <a:extLst>
                <a:ext uri="{FF2B5EF4-FFF2-40B4-BE49-F238E27FC236}">
                  <a16:creationId xmlns:a16="http://schemas.microsoft.com/office/drawing/2014/main" id="{89EF95B7-37A8-2634-A5DC-843DA17C81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98175" y="2316164"/>
              <a:ext cx="153988" cy="123825"/>
            </a:xfrm>
            <a:custGeom>
              <a:avLst/>
              <a:gdLst>
                <a:gd name="T0" fmla="*/ 76 w 80"/>
                <a:gd name="T1" fmla="*/ 64 h 64"/>
                <a:gd name="T2" fmla="*/ 4 w 80"/>
                <a:gd name="T3" fmla="*/ 64 h 64"/>
                <a:gd name="T4" fmla="*/ 0 w 80"/>
                <a:gd name="T5" fmla="*/ 60 h 64"/>
                <a:gd name="T6" fmla="*/ 0 w 80"/>
                <a:gd name="T7" fmla="*/ 4 h 64"/>
                <a:gd name="T8" fmla="*/ 4 w 80"/>
                <a:gd name="T9" fmla="*/ 0 h 64"/>
                <a:gd name="T10" fmla="*/ 24 w 80"/>
                <a:gd name="T11" fmla="*/ 0 h 64"/>
                <a:gd name="T12" fmla="*/ 27 w 80"/>
                <a:gd name="T13" fmla="*/ 1 h 64"/>
                <a:gd name="T14" fmla="*/ 33 w 80"/>
                <a:gd name="T15" fmla="*/ 8 h 64"/>
                <a:gd name="T16" fmla="*/ 76 w 80"/>
                <a:gd name="T17" fmla="*/ 8 h 64"/>
                <a:gd name="T18" fmla="*/ 80 w 80"/>
                <a:gd name="T19" fmla="*/ 12 h 64"/>
                <a:gd name="T20" fmla="*/ 80 w 80"/>
                <a:gd name="T21" fmla="*/ 60 h 64"/>
                <a:gd name="T22" fmla="*/ 76 w 80"/>
                <a:gd name="T23" fmla="*/ 64 h 64"/>
                <a:gd name="T24" fmla="*/ 8 w 80"/>
                <a:gd name="T25" fmla="*/ 56 h 64"/>
                <a:gd name="T26" fmla="*/ 72 w 80"/>
                <a:gd name="T27" fmla="*/ 56 h 64"/>
                <a:gd name="T28" fmla="*/ 72 w 80"/>
                <a:gd name="T29" fmla="*/ 16 h 64"/>
                <a:gd name="T30" fmla="*/ 32 w 80"/>
                <a:gd name="T31" fmla="*/ 16 h 64"/>
                <a:gd name="T32" fmla="*/ 29 w 80"/>
                <a:gd name="T33" fmla="*/ 15 h 64"/>
                <a:gd name="T34" fmla="*/ 22 w 80"/>
                <a:gd name="T35" fmla="*/ 8 h 64"/>
                <a:gd name="T36" fmla="*/ 8 w 80"/>
                <a:gd name="T37" fmla="*/ 8 h 64"/>
                <a:gd name="T38" fmla="*/ 8 w 80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64">
                  <a:moveTo>
                    <a:pt x="76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2"/>
                    <a:pt x="78" y="64"/>
                    <a:pt x="76" y="64"/>
                  </a:cubicBezTo>
                  <a:close/>
                  <a:moveTo>
                    <a:pt x="8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0" y="15"/>
                    <a:pt x="29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4" name="Freeform 733">
              <a:extLst>
                <a:ext uri="{FF2B5EF4-FFF2-40B4-BE49-F238E27FC236}">
                  <a16:creationId xmlns:a16="http://schemas.microsoft.com/office/drawing/2014/main" id="{09371CC0-4C48-3F28-D8C9-D3CCD540D5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68038" y="2316164"/>
              <a:ext cx="155575" cy="123825"/>
            </a:xfrm>
            <a:custGeom>
              <a:avLst/>
              <a:gdLst>
                <a:gd name="T0" fmla="*/ 76 w 80"/>
                <a:gd name="T1" fmla="*/ 64 h 64"/>
                <a:gd name="T2" fmla="*/ 4 w 80"/>
                <a:gd name="T3" fmla="*/ 64 h 64"/>
                <a:gd name="T4" fmla="*/ 0 w 80"/>
                <a:gd name="T5" fmla="*/ 60 h 64"/>
                <a:gd name="T6" fmla="*/ 0 w 80"/>
                <a:gd name="T7" fmla="*/ 4 h 64"/>
                <a:gd name="T8" fmla="*/ 4 w 80"/>
                <a:gd name="T9" fmla="*/ 0 h 64"/>
                <a:gd name="T10" fmla="*/ 24 w 80"/>
                <a:gd name="T11" fmla="*/ 0 h 64"/>
                <a:gd name="T12" fmla="*/ 27 w 80"/>
                <a:gd name="T13" fmla="*/ 1 h 64"/>
                <a:gd name="T14" fmla="*/ 33 w 80"/>
                <a:gd name="T15" fmla="*/ 8 h 64"/>
                <a:gd name="T16" fmla="*/ 76 w 80"/>
                <a:gd name="T17" fmla="*/ 8 h 64"/>
                <a:gd name="T18" fmla="*/ 80 w 80"/>
                <a:gd name="T19" fmla="*/ 12 h 64"/>
                <a:gd name="T20" fmla="*/ 80 w 80"/>
                <a:gd name="T21" fmla="*/ 60 h 64"/>
                <a:gd name="T22" fmla="*/ 76 w 80"/>
                <a:gd name="T23" fmla="*/ 64 h 64"/>
                <a:gd name="T24" fmla="*/ 8 w 80"/>
                <a:gd name="T25" fmla="*/ 56 h 64"/>
                <a:gd name="T26" fmla="*/ 72 w 80"/>
                <a:gd name="T27" fmla="*/ 56 h 64"/>
                <a:gd name="T28" fmla="*/ 72 w 80"/>
                <a:gd name="T29" fmla="*/ 16 h 64"/>
                <a:gd name="T30" fmla="*/ 32 w 80"/>
                <a:gd name="T31" fmla="*/ 16 h 64"/>
                <a:gd name="T32" fmla="*/ 29 w 80"/>
                <a:gd name="T33" fmla="*/ 15 h 64"/>
                <a:gd name="T34" fmla="*/ 22 w 80"/>
                <a:gd name="T35" fmla="*/ 8 h 64"/>
                <a:gd name="T36" fmla="*/ 8 w 80"/>
                <a:gd name="T37" fmla="*/ 8 h 64"/>
                <a:gd name="T38" fmla="*/ 8 w 80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0" h="64">
                  <a:moveTo>
                    <a:pt x="76" y="64"/>
                  </a:move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6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6" y="0"/>
                    <a:pt x="27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8" y="8"/>
                    <a:pt x="80" y="10"/>
                    <a:pt x="80" y="12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62"/>
                    <a:pt x="78" y="64"/>
                    <a:pt x="76" y="64"/>
                  </a:cubicBezTo>
                  <a:close/>
                  <a:moveTo>
                    <a:pt x="8" y="56"/>
                  </a:moveTo>
                  <a:cubicBezTo>
                    <a:pt x="72" y="56"/>
                    <a:pt x="72" y="56"/>
                    <a:pt x="72" y="5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6"/>
                    <a:pt x="30" y="15"/>
                    <a:pt x="29" y="15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5" name="Freeform 734">
              <a:extLst>
                <a:ext uri="{FF2B5EF4-FFF2-40B4-BE49-F238E27FC236}">
                  <a16:creationId xmlns:a16="http://schemas.microsoft.com/office/drawing/2014/main" id="{B1B99A76-AA38-BCDF-5257-2D412531FF4E}"/>
                </a:ext>
              </a:extLst>
            </p:cNvPr>
            <p:cNvSpPr/>
            <p:nvPr/>
          </p:nvSpPr>
          <p:spPr bwMode="auto">
            <a:xfrm>
              <a:off x="10696575" y="2268539"/>
              <a:ext cx="357188" cy="47625"/>
            </a:xfrm>
            <a:custGeom>
              <a:avLst/>
              <a:gdLst>
                <a:gd name="T0" fmla="*/ 225 w 225"/>
                <a:gd name="T1" fmla="*/ 30 h 30"/>
                <a:gd name="T2" fmla="*/ 215 w 225"/>
                <a:gd name="T3" fmla="*/ 30 h 30"/>
                <a:gd name="T4" fmla="*/ 215 w 225"/>
                <a:gd name="T5" fmla="*/ 10 h 30"/>
                <a:gd name="T6" fmla="*/ 10 w 225"/>
                <a:gd name="T7" fmla="*/ 10 h 30"/>
                <a:gd name="T8" fmla="*/ 10 w 225"/>
                <a:gd name="T9" fmla="*/ 30 h 30"/>
                <a:gd name="T10" fmla="*/ 0 w 225"/>
                <a:gd name="T11" fmla="*/ 30 h 30"/>
                <a:gd name="T12" fmla="*/ 0 w 225"/>
                <a:gd name="T13" fmla="*/ 0 h 30"/>
                <a:gd name="T14" fmla="*/ 225 w 225"/>
                <a:gd name="T15" fmla="*/ 0 h 30"/>
                <a:gd name="T16" fmla="*/ 225 w 22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30">
                  <a:moveTo>
                    <a:pt x="225" y="30"/>
                  </a:moveTo>
                  <a:lnTo>
                    <a:pt x="215" y="30"/>
                  </a:lnTo>
                  <a:lnTo>
                    <a:pt x="215" y="10"/>
                  </a:lnTo>
                  <a:lnTo>
                    <a:pt x="10" y="10"/>
                  </a:lnTo>
                  <a:lnTo>
                    <a:pt x="10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225" y="0"/>
                  </a:lnTo>
                  <a:lnTo>
                    <a:pt x="225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6" name="Freeform 735">
              <a:extLst>
                <a:ext uri="{FF2B5EF4-FFF2-40B4-BE49-F238E27FC236}">
                  <a16:creationId xmlns:a16="http://schemas.microsoft.com/office/drawing/2014/main" id="{E88C0B78-789B-40AD-E369-B4E3FE3A6E67}"/>
                </a:ext>
              </a:extLst>
            </p:cNvPr>
            <p:cNvSpPr/>
            <p:nvPr/>
          </p:nvSpPr>
          <p:spPr bwMode="auto">
            <a:xfrm>
              <a:off x="10836275" y="2112964"/>
              <a:ext cx="131763" cy="69850"/>
            </a:xfrm>
            <a:custGeom>
              <a:avLst/>
              <a:gdLst>
                <a:gd name="T0" fmla="*/ 32 w 68"/>
                <a:gd name="T1" fmla="*/ 36 h 36"/>
                <a:gd name="T2" fmla="*/ 8 w 68"/>
                <a:gd name="T3" fmla="*/ 27 h 36"/>
                <a:gd name="T4" fmla="*/ 8 w 68"/>
                <a:gd name="T5" fmla="*/ 36 h 36"/>
                <a:gd name="T6" fmla="*/ 0 w 68"/>
                <a:gd name="T7" fmla="*/ 36 h 36"/>
                <a:gd name="T8" fmla="*/ 0 w 68"/>
                <a:gd name="T9" fmla="*/ 16 h 36"/>
                <a:gd name="T10" fmla="*/ 3 w 68"/>
                <a:gd name="T11" fmla="*/ 12 h 36"/>
                <a:gd name="T12" fmla="*/ 7 w 68"/>
                <a:gd name="T13" fmla="*/ 14 h 36"/>
                <a:gd name="T14" fmla="*/ 32 w 68"/>
                <a:gd name="T15" fmla="*/ 28 h 36"/>
                <a:gd name="T16" fmla="*/ 60 w 68"/>
                <a:gd name="T17" fmla="*/ 0 h 36"/>
                <a:gd name="T18" fmla="*/ 68 w 68"/>
                <a:gd name="T19" fmla="*/ 0 h 36"/>
                <a:gd name="T20" fmla="*/ 32 w 68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36">
                  <a:moveTo>
                    <a:pt x="32" y="36"/>
                  </a:moveTo>
                  <a:cubicBezTo>
                    <a:pt x="23" y="36"/>
                    <a:pt x="14" y="33"/>
                    <a:pt x="8" y="2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4"/>
                    <a:pt x="1" y="12"/>
                    <a:pt x="3" y="12"/>
                  </a:cubicBezTo>
                  <a:cubicBezTo>
                    <a:pt x="5" y="12"/>
                    <a:pt x="6" y="12"/>
                    <a:pt x="7" y="14"/>
                  </a:cubicBezTo>
                  <a:cubicBezTo>
                    <a:pt x="12" y="22"/>
                    <a:pt x="22" y="28"/>
                    <a:pt x="32" y="28"/>
                  </a:cubicBezTo>
                  <a:cubicBezTo>
                    <a:pt x="47" y="28"/>
                    <a:pt x="60" y="15"/>
                    <a:pt x="6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20"/>
                    <a:pt x="52" y="36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7" name="Freeform 736">
              <a:extLst>
                <a:ext uri="{FF2B5EF4-FFF2-40B4-BE49-F238E27FC236}">
                  <a16:creationId xmlns:a16="http://schemas.microsoft.com/office/drawing/2014/main" id="{570BF04B-D1A5-5024-6389-F119F88F5A19}"/>
                </a:ext>
              </a:extLst>
            </p:cNvPr>
            <p:cNvSpPr/>
            <p:nvPr/>
          </p:nvSpPr>
          <p:spPr bwMode="auto">
            <a:xfrm>
              <a:off x="10828338" y="2043114"/>
              <a:ext cx="131763" cy="69850"/>
            </a:xfrm>
            <a:custGeom>
              <a:avLst/>
              <a:gdLst>
                <a:gd name="T0" fmla="*/ 8 w 68"/>
                <a:gd name="T1" fmla="*/ 36 h 36"/>
                <a:gd name="T2" fmla="*/ 0 w 68"/>
                <a:gd name="T3" fmla="*/ 36 h 36"/>
                <a:gd name="T4" fmla="*/ 36 w 68"/>
                <a:gd name="T5" fmla="*/ 0 h 36"/>
                <a:gd name="T6" fmla="*/ 60 w 68"/>
                <a:gd name="T7" fmla="*/ 9 h 36"/>
                <a:gd name="T8" fmla="*/ 60 w 68"/>
                <a:gd name="T9" fmla="*/ 0 h 36"/>
                <a:gd name="T10" fmla="*/ 68 w 68"/>
                <a:gd name="T11" fmla="*/ 0 h 36"/>
                <a:gd name="T12" fmla="*/ 68 w 68"/>
                <a:gd name="T13" fmla="*/ 20 h 36"/>
                <a:gd name="T14" fmla="*/ 65 w 68"/>
                <a:gd name="T15" fmla="*/ 24 h 36"/>
                <a:gd name="T16" fmla="*/ 60 w 68"/>
                <a:gd name="T17" fmla="*/ 22 h 36"/>
                <a:gd name="T18" fmla="*/ 36 w 68"/>
                <a:gd name="T19" fmla="*/ 8 h 36"/>
                <a:gd name="T20" fmla="*/ 8 w 68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36">
                  <a:moveTo>
                    <a:pt x="8" y="36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45" y="0"/>
                    <a:pt x="53" y="3"/>
                    <a:pt x="60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8" y="22"/>
                    <a:pt x="67" y="23"/>
                    <a:pt x="65" y="24"/>
                  </a:cubicBezTo>
                  <a:cubicBezTo>
                    <a:pt x="63" y="24"/>
                    <a:pt x="61" y="23"/>
                    <a:pt x="60" y="22"/>
                  </a:cubicBezTo>
                  <a:cubicBezTo>
                    <a:pt x="55" y="13"/>
                    <a:pt x="46" y="8"/>
                    <a:pt x="36" y="8"/>
                  </a:cubicBezTo>
                  <a:cubicBezTo>
                    <a:pt x="20" y="8"/>
                    <a:pt x="8" y="20"/>
                    <a:pt x="8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8" name="Rectangle 737">
              <a:extLst>
                <a:ext uri="{FF2B5EF4-FFF2-40B4-BE49-F238E27FC236}">
                  <a16:creationId xmlns:a16="http://schemas.microsoft.com/office/drawing/2014/main" id="{B993EDB7-EE44-A1AF-862C-C10C69ECB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44213" y="2136776"/>
              <a:ext cx="31750" cy="158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39" name="Rectangle 738">
              <a:extLst>
                <a:ext uri="{FF2B5EF4-FFF2-40B4-BE49-F238E27FC236}">
                  <a16:creationId xmlns:a16="http://schemas.microsoft.com/office/drawing/2014/main" id="{93D8F562-2F43-AEAB-418A-D06AD1E94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2000" y="2074864"/>
              <a:ext cx="30163" cy="15875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40" name="Rectangle 739">
              <a:extLst>
                <a:ext uri="{FF2B5EF4-FFF2-40B4-BE49-F238E27FC236}">
                  <a16:creationId xmlns:a16="http://schemas.microsoft.com/office/drawing/2014/main" id="{1C905D3D-8589-E015-9D89-6C41D0723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82300" y="2230439"/>
              <a:ext cx="15875" cy="460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  <p:sp>
          <p:nvSpPr>
            <p:cNvPr id="141" name="Rectangle 740">
              <a:extLst>
                <a:ext uri="{FF2B5EF4-FFF2-40B4-BE49-F238E27FC236}">
                  <a16:creationId xmlns:a16="http://schemas.microsoft.com/office/drawing/2014/main" id="{5E2DB810-B92E-39C9-29EA-887DFC728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52163" y="2230439"/>
              <a:ext cx="15875" cy="4603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ru-RU" sz="2400"/>
            </a:p>
          </p:txBody>
        </p:sp>
      </p:grpSp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29121081-A25B-80D9-0EAB-646AECC276D2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04" y="1712285"/>
            <a:ext cx="1115620" cy="1115620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183CE2C3-9A55-03F8-5E32-4F8387B9A960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Product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sp>
        <p:nvSpPr>
          <p:cNvPr id="144" name="Прямоугольник 143">
            <a:extLst>
              <a:ext uri="{FF2B5EF4-FFF2-40B4-BE49-F238E27FC236}">
                <a16:creationId xmlns:a16="http://schemas.microsoft.com/office/drawing/2014/main" id="{2267F7A3-ED2C-0CC9-BFFB-965096674EDC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7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EA14CE14-EE6D-A202-CFBC-9BEF83DDD5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sp>
        <p:nvSpPr>
          <p:cNvPr id="146" name="Заголовок 1">
            <a:extLst>
              <a:ext uri="{FF2B5EF4-FFF2-40B4-BE49-F238E27FC236}">
                <a16:creationId xmlns:a16="http://schemas.microsoft.com/office/drawing/2014/main" id="{D18A7268-DED2-BF2D-88ED-55F2CC28262D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Программа Лояльности отвечает запросам аудитории удобным и интуитивно понятным пользовательским путем</a:t>
            </a:r>
          </a:p>
        </p:txBody>
      </p:sp>
      <p:sp>
        <p:nvSpPr>
          <p:cNvPr id="147" name="Прямоугольник 146">
            <a:extLst>
              <a:ext uri="{FF2B5EF4-FFF2-40B4-BE49-F238E27FC236}">
                <a16:creationId xmlns:a16="http://schemas.microsoft.com/office/drawing/2014/main" id="{CBED71B6-2F56-2F90-4404-8D188E18E7EA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Моделирование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endParaRPr lang="ru-RU" sz="1050" dirty="0">
              <a:solidFill>
                <a:schemeClr val="bg1">
                  <a:lumMod val="50000"/>
                </a:schemeClr>
              </a:solidFill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cxnSp>
        <p:nvCxnSpPr>
          <p:cNvPr id="148" name="Прямая соединительная линия 147">
            <a:extLst>
              <a:ext uri="{FF2B5EF4-FFF2-40B4-BE49-F238E27FC236}">
                <a16:creationId xmlns:a16="http://schemas.microsoft.com/office/drawing/2014/main" id="{57A694B8-BC04-FA74-6D22-73DBC214D69C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Прямая соединительная линия 148">
            <a:extLst>
              <a:ext uri="{FF2B5EF4-FFF2-40B4-BE49-F238E27FC236}">
                <a16:creationId xmlns:a16="http://schemas.microsoft.com/office/drawing/2014/main" id="{4C254279-5DFE-FC97-3CB2-02F7D9CD36E6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49BC341-F94D-57B4-7605-85E90DECB89B}"/>
              </a:ext>
            </a:extLst>
          </p:cNvPr>
          <p:cNvSpPr txBox="1"/>
          <p:nvPr/>
        </p:nvSpPr>
        <p:spPr>
          <a:xfrm>
            <a:off x="2258597" y="2845648"/>
            <a:ext cx="1905300" cy="4928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Получение данных с сервера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F111CBFD-B463-C106-DB2C-A14AAD26F8B8}"/>
              </a:ext>
            </a:extLst>
          </p:cNvPr>
          <p:cNvSpPr txBox="1"/>
          <p:nvPr/>
        </p:nvSpPr>
        <p:spPr>
          <a:xfrm>
            <a:off x="4146895" y="2845515"/>
            <a:ext cx="1920090" cy="499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Интеграция источников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4A26493-4139-2DAC-52DD-E50FECC88AA9}"/>
              </a:ext>
            </a:extLst>
          </p:cNvPr>
          <p:cNvSpPr txBox="1"/>
          <p:nvPr/>
        </p:nvSpPr>
        <p:spPr>
          <a:xfrm>
            <a:off x="6065374" y="2858028"/>
            <a:ext cx="1920090" cy="499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Отслеживание статуса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247A3D5-17AE-B7EE-87FF-1CFC2AB64D34}"/>
              </a:ext>
            </a:extLst>
          </p:cNvPr>
          <p:cNvSpPr txBox="1"/>
          <p:nvPr/>
        </p:nvSpPr>
        <p:spPr>
          <a:xfrm>
            <a:off x="7993654" y="2855683"/>
            <a:ext cx="1920090" cy="2364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Персонализация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B3F0347E-11E6-7E79-E346-B29A105900EB}"/>
              </a:ext>
            </a:extLst>
          </p:cNvPr>
          <p:cNvSpPr txBox="1"/>
          <p:nvPr/>
        </p:nvSpPr>
        <p:spPr>
          <a:xfrm>
            <a:off x="9923613" y="2854594"/>
            <a:ext cx="1920090" cy="4991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Многократное использование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98CFE1E-F9EF-AAFB-91BE-20DDB0BCBC19}"/>
              </a:ext>
            </a:extLst>
          </p:cNvPr>
          <p:cNvSpPr txBox="1"/>
          <p:nvPr/>
        </p:nvSpPr>
        <p:spPr>
          <a:xfrm>
            <a:off x="2305464" y="3450737"/>
            <a:ext cx="183658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Приложение получает данные о клиенте и отображает релевантную информацию о статусах заказов.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87D4E58-68FE-1826-C457-C8DA2872ECF1}"/>
              </a:ext>
            </a:extLst>
          </p:cNvPr>
          <p:cNvSpPr txBox="1"/>
          <p:nvPr/>
        </p:nvSpPr>
        <p:spPr>
          <a:xfrm>
            <a:off x="4218084" y="3447371"/>
            <a:ext cx="18688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 помощью модели </a:t>
            </a:r>
            <a:r>
              <a:rPr lang="en-US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RFM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и интеграций с сервисами рассылок клиент получает уведомления, релевантные его транзакционной истории.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7EBA2F49-9DDD-3D3F-83AB-2429551D97F7}"/>
              </a:ext>
            </a:extLst>
          </p:cNvPr>
          <p:cNvSpPr txBox="1"/>
          <p:nvPr/>
        </p:nvSpPr>
        <p:spPr>
          <a:xfrm>
            <a:off x="6161184" y="3446164"/>
            <a:ext cx="182581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После совершения сделки, в режиме реального времени приложение получает данные из </a:t>
            </a:r>
            <a:r>
              <a:rPr lang="en-US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CRM</a:t>
            </a:r>
            <a:r>
              <a:rPr lang="ru-RU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-систем 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или напрямую из </a:t>
            </a:r>
            <a:r>
              <a:rPr lang="en-US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POS</a:t>
            </a:r>
            <a:r>
              <a:rPr lang="ru-RU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-терминала.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2B65D6C2-9EF4-DB7D-5A69-996A1C0F1A8A}"/>
              </a:ext>
            </a:extLst>
          </p:cNvPr>
          <p:cNvSpPr txBox="1"/>
          <p:nvPr/>
        </p:nvSpPr>
        <p:spPr>
          <a:xfrm>
            <a:off x="8089044" y="3446164"/>
            <a:ext cx="183333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 помощью сторонних интеграций пользователь получает </a:t>
            </a:r>
            <a:r>
              <a:rPr lang="ru-RU" sz="12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персонализиро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-</a:t>
            </a:r>
          </a:p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ванную коммуникацию и статистику своих покупок.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F716E52-26EC-68D2-3625-D4880B4CF9CF}"/>
              </a:ext>
            </a:extLst>
          </p:cNvPr>
          <p:cNvSpPr txBox="1"/>
          <p:nvPr/>
        </p:nvSpPr>
        <p:spPr>
          <a:xfrm>
            <a:off x="10024419" y="3446260"/>
            <a:ext cx="180961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Регистрация пользователя и дальнейшее удержание увеличивает </a:t>
            </a:r>
            <a:r>
              <a:rPr lang="en-US" sz="12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LTV</a:t>
            </a:r>
            <a:r>
              <a:rPr lang="ru-RU" sz="12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бизнеса.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EDFD1CB-5E47-814A-5775-C9B8BB2624DC}"/>
              </a:ext>
            </a:extLst>
          </p:cNvPr>
          <p:cNvSpPr/>
          <p:nvPr/>
        </p:nvSpPr>
        <p:spPr>
          <a:xfrm>
            <a:off x="781999" y="1003224"/>
            <a:ext cx="991913" cy="268923"/>
          </a:xfrm>
          <a:prstGeom prst="roundRect">
            <a:avLst/>
          </a:prstGeom>
          <a:solidFill>
            <a:srgbClr val="F7B7C4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8204CDA1-41DD-9FA6-A270-7237D4FBCCC9}"/>
              </a:ext>
            </a:extLst>
          </p:cNvPr>
          <p:cNvSpPr/>
          <p:nvPr/>
        </p:nvSpPr>
        <p:spPr>
          <a:xfrm>
            <a:off x="6096000" y="1003857"/>
            <a:ext cx="991913" cy="268923"/>
          </a:xfrm>
          <a:prstGeom prst="roundRect">
            <a:avLst/>
          </a:prstGeom>
          <a:solidFill>
            <a:srgbClr val="F5F5F5"/>
          </a:solidFill>
          <a:ln>
            <a:solidFill>
              <a:srgbClr val="FF00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C4B3DC-1598-FD22-B9F8-A420FB88EE32}"/>
              </a:ext>
            </a:extLst>
          </p:cNvPr>
          <p:cNvSpPr txBox="1"/>
          <p:nvPr/>
        </p:nvSpPr>
        <p:spPr>
          <a:xfrm>
            <a:off x="1773912" y="1005020"/>
            <a:ext cx="1966167" cy="242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— клиент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FE39C3-8BF2-2AB3-AA1E-F72F2B32AB29}"/>
              </a:ext>
            </a:extLst>
          </p:cNvPr>
          <p:cNvSpPr txBox="1"/>
          <p:nvPr/>
        </p:nvSpPr>
        <p:spPr>
          <a:xfrm>
            <a:off x="7079083" y="1028632"/>
            <a:ext cx="1966167" cy="2426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>
              <a:lnSpc>
                <a:spcPts val="2000"/>
              </a:lnSpc>
            </a:pPr>
            <a:r>
              <a:rPr lang="ru-RU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— сервер</a:t>
            </a:r>
          </a:p>
        </p:txBody>
      </p:sp>
    </p:spTree>
    <p:extLst>
      <p:ext uri="{BB962C8B-B14F-4D97-AF65-F5344CB8AC3E}">
        <p14:creationId xmlns:p14="http://schemas.microsoft.com/office/powerpoint/2010/main" val="1070903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24B68DF3-4C5D-47EA-926D-A7EB5DEEA59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 flipH="1">
            <a:off x="345366" y="1451696"/>
            <a:ext cx="3253480" cy="4743363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6BE420-926C-C14F-E924-48DCFC17D39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345367" y="1023306"/>
            <a:ext cx="3248962" cy="428391"/>
          </a:xfrm>
          <a:prstGeom prst="rect">
            <a:avLst/>
          </a:prstGeom>
          <a:solidFill>
            <a:schemeClr val="bg1">
              <a:lumMod val="50000"/>
            </a:schemeClr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74964" tIns="74964" rIns="74964" bIns="74964" numCol="1" anchor="ctr" anchorCtr="0" compatLnSpc="1">
            <a:prstTxWarp prst="textNoShape">
              <a:avLst/>
            </a:prstTxWarp>
            <a:spAutoFit/>
          </a:bodyPr>
          <a:lstStyle>
            <a:lvl1pPr lvl="0" algn="l" defTabSz="895350">
              <a:buClr>
                <a:schemeClr val="tx2"/>
              </a:buClr>
              <a:defRPr sz="1600">
                <a:latin typeface="+mn-lt"/>
              </a:defRPr>
            </a:lvl1pPr>
            <a:lvl2pPr marL="193675" lvl="1" indent="-192088" algn="l" defTabSz="895350">
              <a:buClr>
                <a:schemeClr val="tx2"/>
              </a:buClr>
              <a:buSzPct val="125000"/>
              <a:buFont typeface="Arial" charset="0"/>
              <a:buChar char="▪"/>
              <a:defRPr sz="1600">
                <a:latin typeface="+mn-lt"/>
              </a:defRPr>
            </a:lvl2pPr>
            <a:lvl3pPr marL="457200" lvl="2" indent="-261938" algn="l" defTabSz="895350">
              <a:buClr>
                <a:schemeClr val="tx2"/>
              </a:buClr>
              <a:buSzPct val="120000"/>
              <a:buFont typeface="Arial" charset="0"/>
              <a:buChar char="–"/>
              <a:defRPr sz="1600">
                <a:latin typeface="+mn-lt"/>
              </a:defRPr>
            </a:lvl3pPr>
            <a:lvl4pPr marL="614363" lvl="3" indent="-155575" algn="l" defTabSz="895350">
              <a:buClr>
                <a:schemeClr val="tx2"/>
              </a:buClr>
              <a:buSzPct val="120000"/>
              <a:buFont typeface="Arial" charset="0"/>
              <a:buChar char="▫"/>
              <a:defRPr sz="1600">
                <a:latin typeface="+mn-lt"/>
              </a:defRPr>
            </a:lvl4pPr>
            <a:lvl5pPr marL="746125" lvl="4" indent="-130175" algn="l" defTabSz="895350"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Medium" panose="020B0306020102020303" pitchFamily="34" charset="0"/>
                <a:ea typeface="MTS Extended Medium" panose="020B0306020102020303" pitchFamily="34" charset="0"/>
              </a:rPr>
              <a:t>AS IS</a:t>
            </a:r>
          </a:p>
        </p:txBody>
      </p:sp>
      <p:sp>
        <p:nvSpPr>
          <p:cNvPr id="7" name="Trapezoid 28">
            <a:extLst>
              <a:ext uri="{FF2B5EF4-FFF2-40B4-BE49-F238E27FC236}">
                <a16:creationId xmlns:a16="http://schemas.microsoft.com/office/drawing/2014/main" id="{5B18D427-E48F-44C2-59BB-7FB067F37AC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733593" y="3474238"/>
            <a:ext cx="5320344" cy="418479"/>
          </a:xfrm>
          <a:custGeom>
            <a:avLst/>
            <a:gdLst>
              <a:gd name="connsiteX0" fmla="*/ 0 w 4367865"/>
              <a:gd name="connsiteY0" fmla="*/ 299249 h 299249"/>
              <a:gd name="connsiteX1" fmla="*/ 137667 w 4367865"/>
              <a:gd name="connsiteY1" fmla="*/ 0 h 299249"/>
              <a:gd name="connsiteX2" fmla="*/ 4230198 w 4367865"/>
              <a:gd name="connsiteY2" fmla="*/ 0 h 299249"/>
              <a:gd name="connsiteX3" fmla="*/ 4367865 w 4367865"/>
              <a:gd name="connsiteY3" fmla="*/ 299249 h 299249"/>
              <a:gd name="connsiteX4" fmla="*/ 0 w 4367865"/>
              <a:gd name="connsiteY4" fmla="*/ 299249 h 299249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35156 w 4367865"/>
              <a:gd name="connsiteY2" fmla="*/ 0 h 307414"/>
              <a:gd name="connsiteX3" fmla="*/ 4230198 w 4367865"/>
              <a:gd name="connsiteY3" fmla="*/ 8165 h 307414"/>
              <a:gd name="connsiteX4" fmla="*/ 4367865 w 4367865"/>
              <a:gd name="connsiteY4" fmla="*/ 307414 h 307414"/>
              <a:gd name="connsiteX5" fmla="*/ 0 w 4367865"/>
              <a:gd name="connsiteY5" fmla="*/ 307414 h 307414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35156 w 4367865"/>
              <a:gd name="connsiteY2" fmla="*/ 0 h 307414"/>
              <a:gd name="connsiteX3" fmla="*/ 4367865 w 4367865"/>
              <a:gd name="connsiteY3" fmla="*/ 307414 h 307414"/>
              <a:gd name="connsiteX4" fmla="*/ 0 w 4367865"/>
              <a:gd name="connsiteY4" fmla="*/ 307414 h 307414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03405 w 4367865"/>
              <a:gd name="connsiteY2" fmla="*/ 0 h 307414"/>
              <a:gd name="connsiteX3" fmla="*/ 4367865 w 4367865"/>
              <a:gd name="connsiteY3" fmla="*/ 307414 h 307414"/>
              <a:gd name="connsiteX4" fmla="*/ 0 w 4367865"/>
              <a:gd name="connsiteY4" fmla="*/ 307414 h 307414"/>
              <a:gd name="connsiteX0" fmla="*/ 0 w 4367865"/>
              <a:gd name="connsiteY0" fmla="*/ 299249 h 299249"/>
              <a:gd name="connsiteX1" fmla="*/ 137667 w 4367865"/>
              <a:gd name="connsiteY1" fmla="*/ 0 h 299249"/>
              <a:gd name="connsiteX2" fmla="*/ 3900229 w 4367865"/>
              <a:gd name="connsiteY2" fmla="*/ 29935 h 299249"/>
              <a:gd name="connsiteX3" fmla="*/ 4367865 w 4367865"/>
              <a:gd name="connsiteY3" fmla="*/ 299249 h 299249"/>
              <a:gd name="connsiteX4" fmla="*/ 0 w 4367865"/>
              <a:gd name="connsiteY4" fmla="*/ 299249 h 299249"/>
              <a:gd name="connsiteX0" fmla="*/ 0 w 4367865"/>
              <a:gd name="connsiteY0" fmla="*/ 301064 h 301064"/>
              <a:gd name="connsiteX1" fmla="*/ 137667 w 4367865"/>
              <a:gd name="connsiteY1" fmla="*/ 1815 h 301064"/>
              <a:gd name="connsiteX2" fmla="*/ 3903404 w 4367865"/>
              <a:gd name="connsiteY2" fmla="*/ 0 h 301064"/>
              <a:gd name="connsiteX3" fmla="*/ 4367865 w 4367865"/>
              <a:gd name="connsiteY3" fmla="*/ 301064 h 301064"/>
              <a:gd name="connsiteX4" fmla="*/ 0 w 4367865"/>
              <a:gd name="connsiteY4" fmla="*/ 301064 h 301064"/>
              <a:gd name="connsiteX0" fmla="*/ 0 w 4367865"/>
              <a:gd name="connsiteY0" fmla="*/ 301065 h 301065"/>
              <a:gd name="connsiteX1" fmla="*/ 137667 w 4367865"/>
              <a:gd name="connsiteY1" fmla="*/ 1816 h 301065"/>
              <a:gd name="connsiteX2" fmla="*/ 3921006 w 4367865"/>
              <a:gd name="connsiteY2" fmla="*/ 0 h 301065"/>
              <a:gd name="connsiteX3" fmla="*/ 4367865 w 4367865"/>
              <a:gd name="connsiteY3" fmla="*/ 301065 h 301065"/>
              <a:gd name="connsiteX4" fmla="*/ 0 w 4367865"/>
              <a:gd name="connsiteY4" fmla="*/ 301065 h 301065"/>
              <a:gd name="connsiteX0" fmla="*/ 0 w 4367865"/>
              <a:gd name="connsiteY0" fmla="*/ 301065 h 301065"/>
              <a:gd name="connsiteX1" fmla="*/ 137667 w 4367865"/>
              <a:gd name="connsiteY1" fmla="*/ 1816 h 301065"/>
              <a:gd name="connsiteX2" fmla="*/ 3947410 w 4367865"/>
              <a:gd name="connsiteY2" fmla="*/ 0 h 301065"/>
              <a:gd name="connsiteX3" fmla="*/ 4367865 w 4367865"/>
              <a:gd name="connsiteY3" fmla="*/ 301065 h 301065"/>
              <a:gd name="connsiteX4" fmla="*/ 0 w 4367865"/>
              <a:gd name="connsiteY4" fmla="*/ 301065 h 301065"/>
              <a:gd name="connsiteX0" fmla="*/ 0 w 4367865"/>
              <a:gd name="connsiteY0" fmla="*/ 301065 h 301065"/>
              <a:gd name="connsiteX1" fmla="*/ 137667 w 4367865"/>
              <a:gd name="connsiteY1" fmla="*/ 1816 h 301065"/>
              <a:gd name="connsiteX2" fmla="*/ 3929808 w 4367865"/>
              <a:gd name="connsiteY2" fmla="*/ 0 h 301065"/>
              <a:gd name="connsiteX3" fmla="*/ 4367865 w 4367865"/>
              <a:gd name="connsiteY3" fmla="*/ 301065 h 301065"/>
              <a:gd name="connsiteX4" fmla="*/ 0 w 4367865"/>
              <a:gd name="connsiteY4" fmla="*/ 301065 h 301065"/>
              <a:gd name="connsiteX0" fmla="*/ 0 w 4367865"/>
              <a:gd name="connsiteY0" fmla="*/ 301065 h 301065"/>
              <a:gd name="connsiteX1" fmla="*/ 137667 w 4367865"/>
              <a:gd name="connsiteY1" fmla="*/ 1816 h 301065"/>
              <a:gd name="connsiteX2" fmla="*/ 3943009 w 4367865"/>
              <a:gd name="connsiteY2" fmla="*/ 0 h 301065"/>
              <a:gd name="connsiteX3" fmla="*/ 4367865 w 4367865"/>
              <a:gd name="connsiteY3" fmla="*/ 301065 h 301065"/>
              <a:gd name="connsiteX4" fmla="*/ 0 w 4367865"/>
              <a:gd name="connsiteY4" fmla="*/ 301065 h 30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7865" h="301065">
                <a:moveTo>
                  <a:pt x="0" y="301065"/>
                </a:moveTo>
                <a:lnTo>
                  <a:pt x="137667" y="1816"/>
                </a:lnTo>
                <a:lnTo>
                  <a:pt x="3943009" y="0"/>
                </a:lnTo>
                <a:lnTo>
                  <a:pt x="4367865" y="301065"/>
                </a:lnTo>
                <a:lnTo>
                  <a:pt x="0" y="301065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003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>
              <a:cs typeface="Arial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CDC12E13-220A-303F-CE1B-A015158E948C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3594329" y="1478280"/>
            <a:ext cx="5423555" cy="4853940"/>
          </a:xfrm>
          <a:prstGeom prst="rect">
            <a:avLst/>
          </a:prstGeom>
          <a:solidFill>
            <a:schemeClr val="bg1">
              <a:lumMod val="50000"/>
              <a:alpha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>
              <a:cs typeface="Arial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70AF0CC4-9503-F456-5366-5367F4D8E52D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3747884" y="931002"/>
            <a:ext cx="8098749" cy="523094"/>
          </a:xfrm>
          <a:prstGeom prst="rightArrow">
            <a:avLst>
              <a:gd name="adj1" fmla="val 66842"/>
              <a:gd name="adj2" fmla="val 50000"/>
            </a:avLst>
          </a:prstGeom>
          <a:gradFill>
            <a:gsLst>
              <a:gs pos="100000">
                <a:srgbClr val="FF0032"/>
              </a:gs>
              <a:gs pos="36000">
                <a:schemeClr val="bg1">
                  <a:lumMod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vert="horz" wrap="square" lIns="74964" tIns="74964" rIns="74964" bIns="74964" numCol="1" anchor="ctr" anchorCtr="0" compatLnSpc="1">
            <a:prstTxWarp prst="textNoShape">
              <a:avLst/>
            </a:prstTxWarp>
            <a:noAutofit/>
          </a:bodyPr>
          <a:lstStyle>
            <a:lvl1pPr lvl="0" algn="l" defTabSz="895350">
              <a:buClr>
                <a:schemeClr val="tx2"/>
              </a:buClr>
              <a:defRPr sz="1600">
                <a:latin typeface="+mn-lt"/>
              </a:defRPr>
            </a:lvl1pPr>
            <a:lvl2pPr marL="193675" lvl="1" indent="-192088" algn="l" defTabSz="895350">
              <a:buClr>
                <a:schemeClr val="tx2"/>
              </a:buClr>
              <a:buSzPct val="125000"/>
              <a:buFont typeface="Arial" charset="0"/>
              <a:buChar char="▪"/>
              <a:defRPr sz="1600">
                <a:latin typeface="+mn-lt"/>
              </a:defRPr>
            </a:lvl2pPr>
            <a:lvl3pPr marL="457200" lvl="2" indent="-261938" algn="l" defTabSz="895350">
              <a:buClr>
                <a:schemeClr val="tx2"/>
              </a:buClr>
              <a:buSzPct val="120000"/>
              <a:buFont typeface="Arial" charset="0"/>
              <a:buChar char="–"/>
              <a:defRPr sz="1600">
                <a:latin typeface="+mn-lt"/>
              </a:defRPr>
            </a:lvl3pPr>
            <a:lvl4pPr marL="614363" lvl="3" indent="-155575" algn="l" defTabSz="895350">
              <a:buClr>
                <a:schemeClr val="tx2"/>
              </a:buClr>
              <a:buSzPct val="120000"/>
              <a:buFont typeface="Arial" charset="0"/>
              <a:buChar char="▫"/>
              <a:defRPr sz="1600">
                <a:latin typeface="+mn-lt"/>
              </a:defRPr>
            </a:lvl4pPr>
            <a:lvl5pPr marL="746125" lvl="4" indent="-130175" algn="l" defTabSz="895350"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9pPr>
          </a:lstStyle>
          <a:p>
            <a:pPr algn="ctr"/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Medium" panose="020B0306020102020303" pitchFamily="34" charset="0"/>
                <a:ea typeface="MTS Extended Medium" panose="020B0306020102020303" pitchFamily="34" charset="0"/>
              </a:rPr>
              <a:t>AS BE</a:t>
            </a:r>
            <a:endParaRPr lang="en-US" sz="1632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Extended Medium" panose="020B0306020102020303" pitchFamily="34" charset="0"/>
              <a:ea typeface="MTS Extended Medium" panose="020B0306020102020303" pitchFamily="34" charset="0"/>
            </a:endParaRPr>
          </a:p>
        </p:txBody>
      </p:sp>
      <p:sp>
        <p:nvSpPr>
          <p:cNvPr id="10" name="Trapezoid 28">
            <a:extLst>
              <a:ext uri="{FF2B5EF4-FFF2-40B4-BE49-F238E27FC236}">
                <a16:creationId xmlns:a16="http://schemas.microsoft.com/office/drawing/2014/main" id="{23BCE180-4E0B-6F43-A56B-FDEB7658390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6200000">
            <a:off x="6258773" y="3819534"/>
            <a:ext cx="5091112" cy="414320"/>
          </a:xfrm>
          <a:custGeom>
            <a:avLst/>
            <a:gdLst>
              <a:gd name="connsiteX0" fmla="*/ 0 w 4367865"/>
              <a:gd name="connsiteY0" fmla="*/ 299249 h 299249"/>
              <a:gd name="connsiteX1" fmla="*/ 137667 w 4367865"/>
              <a:gd name="connsiteY1" fmla="*/ 0 h 299249"/>
              <a:gd name="connsiteX2" fmla="*/ 4230198 w 4367865"/>
              <a:gd name="connsiteY2" fmla="*/ 0 h 299249"/>
              <a:gd name="connsiteX3" fmla="*/ 4367865 w 4367865"/>
              <a:gd name="connsiteY3" fmla="*/ 299249 h 299249"/>
              <a:gd name="connsiteX4" fmla="*/ 0 w 4367865"/>
              <a:gd name="connsiteY4" fmla="*/ 299249 h 299249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35156 w 4367865"/>
              <a:gd name="connsiteY2" fmla="*/ 0 h 307414"/>
              <a:gd name="connsiteX3" fmla="*/ 4230198 w 4367865"/>
              <a:gd name="connsiteY3" fmla="*/ 8165 h 307414"/>
              <a:gd name="connsiteX4" fmla="*/ 4367865 w 4367865"/>
              <a:gd name="connsiteY4" fmla="*/ 307414 h 307414"/>
              <a:gd name="connsiteX5" fmla="*/ 0 w 4367865"/>
              <a:gd name="connsiteY5" fmla="*/ 307414 h 307414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35156 w 4367865"/>
              <a:gd name="connsiteY2" fmla="*/ 0 h 307414"/>
              <a:gd name="connsiteX3" fmla="*/ 4367865 w 4367865"/>
              <a:gd name="connsiteY3" fmla="*/ 307414 h 307414"/>
              <a:gd name="connsiteX4" fmla="*/ 0 w 4367865"/>
              <a:gd name="connsiteY4" fmla="*/ 307414 h 307414"/>
              <a:gd name="connsiteX0" fmla="*/ 0 w 4367865"/>
              <a:gd name="connsiteY0" fmla="*/ 307414 h 307414"/>
              <a:gd name="connsiteX1" fmla="*/ 137667 w 4367865"/>
              <a:gd name="connsiteY1" fmla="*/ 8165 h 307414"/>
              <a:gd name="connsiteX2" fmla="*/ 3903405 w 4367865"/>
              <a:gd name="connsiteY2" fmla="*/ 0 h 307414"/>
              <a:gd name="connsiteX3" fmla="*/ 4367865 w 4367865"/>
              <a:gd name="connsiteY3" fmla="*/ 307414 h 307414"/>
              <a:gd name="connsiteX4" fmla="*/ 0 w 4367865"/>
              <a:gd name="connsiteY4" fmla="*/ 307414 h 307414"/>
              <a:gd name="connsiteX0" fmla="*/ 0 w 4367865"/>
              <a:gd name="connsiteY0" fmla="*/ 299249 h 299249"/>
              <a:gd name="connsiteX1" fmla="*/ 137667 w 4367865"/>
              <a:gd name="connsiteY1" fmla="*/ 0 h 299249"/>
              <a:gd name="connsiteX2" fmla="*/ 3900229 w 4367865"/>
              <a:gd name="connsiteY2" fmla="*/ 29935 h 299249"/>
              <a:gd name="connsiteX3" fmla="*/ 4367865 w 4367865"/>
              <a:gd name="connsiteY3" fmla="*/ 299249 h 299249"/>
              <a:gd name="connsiteX4" fmla="*/ 0 w 4367865"/>
              <a:gd name="connsiteY4" fmla="*/ 299249 h 299249"/>
              <a:gd name="connsiteX0" fmla="*/ 0 w 4367865"/>
              <a:gd name="connsiteY0" fmla="*/ 301064 h 301064"/>
              <a:gd name="connsiteX1" fmla="*/ 137667 w 4367865"/>
              <a:gd name="connsiteY1" fmla="*/ 1815 h 301064"/>
              <a:gd name="connsiteX2" fmla="*/ 3903404 w 4367865"/>
              <a:gd name="connsiteY2" fmla="*/ 0 h 301064"/>
              <a:gd name="connsiteX3" fmla="*/ 4367865 w 4367865"/>
              <a:gd name="connsiteY3" fmla="*/ 301064 h 301064"/>
              <a:gd name="connsiteX4" fmla="*/ 0 w 4367865"/>
              <a:gd name="connsiteY4" fmla="*/ 301064 h 301064"/>
              <a:gd name="connsiteX0" fmla="*/ 0 w 4367865"/>
              <a:gd name="connsiteY0" fmla="*/ 301064 h 301064"/>
              <a:gd name="connsiteX1" fmla="*/ 137667 w 4367865"/>
              <a:gd name="connsiteY1" fmla="*/ 1815 h 301064"/>
              <a:gd name="connsiteX2" fmla="*/ 3903404 w 4367865"/>
              <a:gd name="connsiteY2" fmla="*/ 0 h 301064"/>
              <a:gd name="connsiteX3" fmla="*/ 4367865 w 4367865"/>
              <a:gd name="connsiteY3" fmla="*/ 301064 h 301064"/>
              <a:gd name="connsiteX4" fmla="*/ 144850 w 4367865"/>
              <a:gd name="connsiteY4" fmla="*/ 295649 h 301064"/>
              <a:gd name="connsiteX5" fmla="*/ 0 w 4367865"/>
              <a:gd name="connsiteY5" fmla="*/ 301064 h 301064"/>
              <a:gd name="connsiteX0" fmla="*/ 7183 w 4230198"/>
              <a:gd name="connsiteY0" fmla="*/ 295649 h 301064"/>
              <a:gd name="connsiteX1" fmla="*/ 0 w 4230198"/>
              <a:gd name="connsiteY1" fmla="*/ 1815 h 301064"/>
              <a:gd name="connsiteX2" fmla="*/ 3765737 w 4230198"/>
              <a:gd name="connsiteY2" fmla="*/ 0 h 301064"/>
              <a:gd name="connsiteX3" fmla="*/ 4230198 w 4230198"/>
              <a:gd name="connsiteY3" fmla="*/ 301064 h 301064"/>
              <a:gd name="connsiteX4" fmla="*/ 7183 w 4230198"/>
              <a:gd name="connsiteY4" fmla="*/ 295649 h 301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0198" h="301064">
                <a:moveTo>
                  <a:pt x="7183" y="295649"/>
                </a:moveTo>
                <a:lnTo>
                  <a:pt x="0" y="1815"/>
                </a:lnTo>
                <a:lnTo>
                  <a:pt x="3765737" y="0"/>
                </a:lnTo>
                <a:lnTo>
                  <a:pt x="4230198" y="301064"/>
                </a:lnTo>
                <a:lnTo>
                  <a:pt x="7183" y="29564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rgbClr val="FF003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>
              <a:cs typeface="Arial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0AEA43FB-6C94-B785-F5EA-25958C293A33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8597169" y="2034136"/>
            <a:ext cx="3268040" cy="4540503"/>
          </a:xfrm>
          <a:prstGeom prst="rect">
            <a:avLst/>
          </a:prstGeom>
          <a:solidFill>
            <a:srgbClr val="FF0032">
              <a:alpha val="25000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dirty="0">
              <a:cs typeface="Arial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AF17E87-E5D8-F941-6A04-43E93E37ABDA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591258" y="2041207"/>
            <a:ext cx="3263522" cy="402551"/>
          </a:xfrm>
          <a:prstGeom prst="rect">
            <a:avLst/>
          </a:prstGeom>
          <a:solidFill>
            <a:srgbClr val="FF0032"/>
          </a:solidFill>
          <a:ln w="19050">
            <a:noFill/>
            <a:miter lim="800000"/>
            <a:headEnd/>
            <a:tailEnd/>
          </a:ln>
          <a:effectLst/>
        </p:spPr>
        <p:txBody>
          <a:bodyPr vert="horz" wrap="square" lIns="74964" tIns="74964" rIns="74964" bIns="74964" numCol="1" anchor="ctr" anchorCtr="0" compatLnSpc="1">
            <a:prstTxWarp prst="textNoShape">
              <a:avLst/>
            </a:prstTxWarp>
            <a:spAutoFit/>
          </a:bodyPr>
          <a:lstStyle>
            <a:lvl1pPr lvl="0" algn="l" defTabSz="895350">
              <a:buClr>
                <a:schemeClr val="tx2"/>
              </a:buClr>
              <a:defRPr sz="1600">
                <a:latin typeface="+mn-lt"/>
              </a:defRPr>
            </a:lvl1pPr>
            <a:lvl2pPr marL="193675" lvl="1" indent="-192088" algn="l" defTabSz="895350">
              <a:buClr>
                <a:schemeClr val="tx2"/>
              </a:buClr>
              <a:buSzPct val="125000"/>
              <a:buFont typeface="Arial" charset="0"/>
              <a:buChar char="▪"/>
              <a:defRPr sz="1600">
                <a:latin typeface="+mn-lt"/>
              </a:defRPr>
            </a:lvl2pPr>
            <a:lvl3pPr marL="457200" lvl="2" indent="-261938" algn="l" defTabSz="895350">
              <a:buClr>
                <a:schemeClr val="tx2"/>
              </a:buClr>
              <a:buSzPct val="120000"/>
              <a:buFont typeface="Arial" charset="0"/>
              <a:buChar char="–"/>
              <a:defRPr sz="1600">
                <a:latin typeface="+mn-lt"/>
              </a:defRPr>
            </a:lvl3pPr>
            <a:lvl4pPr marL="614363" lvl="3" indent="-155575" algn="l" defTabSz="895350">
              <a:buClr>
                <a:schemeClr val="tx2"/>
              </a:buClr>
              <a:buSzPct val="120000"/>
              <a:buFont typeface="Arial" charset="0"/>
              <a:buChar char="▫"/>
              <a:defRPr sz="1600">
                <a:latin typeface="+mn-lt"/>
              </a:defRPr>
            </a:lvl4pPr>
            <a:lvl5pPr marL="746125" lvl="4" indent="-130175" algn="l" defTabSz="895350"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5pPr>
            <a:lvl6pPr marL="12033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6pPr>
            <a:lvl7pPr marL="16605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7pPr>
            <a:lvl8pPr marL="21177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8pPr>
            <a:lvl9pPr marL="2574925" indent="-130175" defTabSz="89535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>
                <a:latin typeface="+mn-lt"/>
              </a:defRPr>
            </a:lvl9pPr>
          </a:lstStyle>
          <a:p>
            <a:pPr algn="ctr"/>
            <a:r>
              <a:rPr lang="ru-RU" b="1" dirty="0">
                <a:solidFill>
                  <a:srgbClr val="F5F5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Перспектива</a:t>
            </a:r>
            <a:r>
              <a:rPr lang="ru-RU" sz="1632" b="1" dirty="0">
                <a:solidFill>
                  <a:srgbClr val="F5F5F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 развития</a:t>
            </a:r>
            <a:endParaRPr lang="en-US" sz="1632" b="1" dirty="0">
              <a:solidFill>
                <a:srgbClr val="F5F5F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7F6C9356-D0FD-85CF-9483-9458B8537F15}"/>
              </a:ext>
            </a:extLst>
          </p:cNvPr>
          <p:cNvSpPr txBox="1">
            <a:spLocks/>
          </p:cNvSpPr>
          <p:nvPr/>
        </p:nvSpPr>
        <p:spPr>
          <a:xfrm>
            <a:off x="241298" y="281353"/>
            <a:ext cx="11615739" cy="626697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8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Устранение ограничений платформы обеспечит конкурентоспособность по отношению к крупными игроками сегмента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30565AE-9794-CD29-537B-EAC6D750B7AA}"/>
              </a:ext>
            </a:extLst>
          </p:cNvPr>
          <p:cNvSpPr/>
          <p:nvPr/>
        </p:nvSpPr>
        <p:spPr>
          <a:xfrm>
            <a:off x="241299" y="6556830"/>
            <a:ext cx="6611193" cy="2916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Источник: Анализ команды 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Pobeda</a:t>
            </a:r>
            <a:r>
              <a:rPr lang="ru-RU" sz="1050" dirty="0">
                <a:solidFill>
                  <a:schemeClr val="bg1">
                    <a:lumMod val="50000"/>
                  </a:schemeClr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; Консоль разработчика браузера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04EEAF5-FC1F-60B8-E50C-133063BBAA96}"/>
              </a:ext>
            </a:extLst>
          </p:cNvPr>
          <p:cNvCxnSpPr>
            <a:cxnSpLocks/>
          </p:cNvCxnSpPr>
          <p:nvPr/>
        </p:nvCxnSpPr>
        <p:spPr>
          <a:xfrm>
            <a:off x="337585" y="6556830"/>
            <a:ext cx="5758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4E1E556-497D-5AC6-0FF5-687EB567544A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 8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8F0CD4-7D5A-743B-E72B-710DB8CD7CA3}"/>
              </a:ext>
            </a:extLst>
          </p:cNvPr>
          <p:cNvSpPr txBox="1"/>
          <p:nvPr/>
        </p:nvSpPr>
        <p:spPr>
          <a:xfrm>
            <a:off x="334963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Optimization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4A8058-DE4E-8165-CB09-ED599069BAE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E0580DC9-4C7B-4092-59B2-E27E9153555F}"/>
              </a:ext>
            </a:extLst>
          </p:cNvPr>
          <p:cNvCxnSpPr>
            <a:cxnSpLocks/>
          </p:cNvCxnSpPr>
          <p:nvPr/>
        </p:nvCxnSpPr>
        <p:spPr>
          <a:xfrm>
            <a:off x="334963" y="912569"/>
            <a:ext cx="1152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E4AF8884-1AB3-580D-F861-E4763E6630C1}"/>
              </a:ext>
            </a:extLst>
          </p:cNvPr>
          <p:cNvSpPr txBox="1">
            <a:spLocks/>
          </p:cNvSpPr>
          <p:nvPr/>
        </p:nvSpPr>
        <p:spPr>
          <a:xfrm>
            <a:off x="345364" y="1990820"/>
            <a:ext cx="2839160" cy="420423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LongPool</a:t>
            </a:r>
            <a:endParaRPr lang="en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CI/CD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SQL</a:t>
            </a: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-возможностей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подсказок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публичного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API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Недоработки аутентификации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Несовершенство </a:t>
            </a:r>
            <a:r>
              <a:rPr lang="ru-RU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адаптива</a:t>
            </a: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дизайна в т.ч. для людей с огр. возможностями</a:t>
            </a: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внутреннего чата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Отсутствие сбора обратной связи</a:t>
            </a:r>
            <a:endParaRPr lang="en" sz="9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568BCD29-404A-B22B-6B79-D8F7236DF69E}"/>
              </a:ext>
            </a:extLst>
          </p:cNvPr>
          <p:cNvSpPr/>
          <p:nvPr/>
        </p:nvSpPr>
        <p:spPr>
          <a:xfrm>
            <a:off x="345365" y="1454095"/>
            <a:ext cx="2839160" cy="5322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Недостатки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39" name="Заголовок 1">
            <a:extLst>
              <a:ext uri="{FF2B5EF4-FFF2-40B4-BE49-F238E27FC236}">
                <a16:creationId xmlns:a16="http://schemas.microsoft.com/office/drawing/2014/main" id="{45F2930E-5B70-1A04-5CA7-12FE29602431}"/>
              </a:ext>
            </a:extLst>
          </p:cNvPr>
          <p:cNvSpPr txBox="1">
            <a:spLocks/>
          </p:cNvSpPr>
          <p:nvPr/>
        </p:nvSpPr>
        <p:spPr>
          <a:xfrm>
            <a:off x="3649979" y="1988697"/>
            <a:ext cx="2454195" cy="435495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WebHook</a:t>
            </a:r>
            <a:endParaRPr lang="en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GitLab, Jenkins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Использование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Strapi5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Аналог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LibreOffice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Использование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REST/</a:t>
            </a:r>
            <a:r>
              <a:rPr lang="en-US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GraphQL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Использование </a:t>
            </a:r>
            <a:r>
              <a:rPr lang="en-US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NextOAuth</a:t>
            </a:r>
            <a:endParaRPr lang="ru-RU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Адаптивный дизайн под разные устройства и подсказки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Внедрение внутренней коммуникационной системы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Система сбора и сортировки ошибок для доработок и </a:t>
            </a:r>
            <a:r>
              <a:rPr lang="ru-RU" sz="1100" dirty="0" err="1">
                <a:latin typeface="MTS Wide Medium" panose="020B0306020102020303" pitchFamily="34" charset="0"/>
                <a:ea typeface="MTS Wide Medium" panose="020B0306020102020303" pitchFamily="34" charset="0"/>
              </a:rPr>
              <a:t>дебагинга</a:t>
            </a:r>
            <a:endParaRPr lang="en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0" name="Заголовок 1">
            <a:extLst>
              <a:ext uri="{FF2B5EF4-FFF2-40B4-BE49-F238E27FC236}">
                <a16:creationId xmlns:a16="http://schemas.microsoft.com/office/drawing/2014/main" id="{4753E63A-2179-5DC9-DFBA-3A67704B80B1}"/>
              </a:ext>
            </a:extLst>
          </p:cNvPr>
          <p:cNvSpPr txBox="1">
            <a:spLocks/>
          </p:cNvSpPr>
          <p:nvPr/>
        </p:nvSpPr>
        <p:spPr>
          <a:xfrm>
            <a:off x="6118524" y="1986297"/>
            <a:ext cx="2470473" cy="434592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Повышение скорости загрузки</a:t>
            </a:r>
            <a:endParaRPr lang="en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Система контроля версий</a:t>
            </a:r>
            <a:endParaRPr lang="en-US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Увеличение производительности таблиц</a:t>
            </a:r>
            <a:endParaRPr lang="en-US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Улучшение клиентского пути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Возможность безопасного подключения</a:t>
            </a:r>
            <a:endParaRPr lang="en-US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Расширенные возможности входа юзера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Соответствие стандартам </a:t>
            </a:r>
            <a:r>
              <a:rPr lang="en-US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ESG</a:t>
            </a: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 и удобство использование на разных устройствах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Позиционирование для командной работы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Приоритезация потоков работы при разработке</a:t>
            </a: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endParaRPr lang="en-US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spcBef>
                <a:spcPts val="300"/>
              </a:spcBef>
            </a:pPr>
            <a:endParaRPr lang="ru-RU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spcBef>
                <a:spcPts val="300"/>
              </a:spcBef>
            </a:pPr>
            <a:endParaRPr lang="ru-RU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458B29F9-DA5B-BAD9-158A-CE8A97AEE290}"/>
              </a:ext>
            </a:extLst>
          </p:cNvPr>
          <p:cNvSpPr/>
          <p:nvPr/>
        </p:nvSpPr>
        <p:spPr>
          <a:xfrm>
            <a:off x="3601107" y="1480679"/>
            <a:ext cx="2515156" cy="508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Решение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A3A7F764-ECED-CAE6-BCDC-3488F592A950}"/>
              </a:ext>
            </a:extLst>
          </p:cNvPr>
          <p:cNvSpPr/>
          <p:nvPr/>
        </p:nvSpPr>
        <p:spPr>
          <a:xfrm>
            <a:off x="6100015" y="1478279"/>
            <a:ext cx="2485066" cy="5080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Wide Medium" panose="020B0306020102020303" pitchFamily="34" charset="0"/>
                <a:ea typeface="MTS Wide Medium" panose="020B0306020102020303" pitchFamily="34" charset="0"/>
              </a:rPr>
              <a:t>Эффект</a:t>
            </a:r>
            <a:endParaRPr lang="ru-RU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3" name="Заголовок 1">
            <a:extLst>
              <a:ext uri="{FF2B5EF4-FFF2-40B4-BE49-F238E27FC236}">
                <a16:creationId xmlns:a16="http://schemas.microsoft.com/office/drawing/2014/main" id="{7FC4D577-D6B1-44A5-B882-66FC23BF2F39}"/>
              </a:ext>
            </a:extLst>
          </p:cNvPr>
          <p:cNvSpPr txBox="1">
            <a:spLocks/>
          </p:cNvSpPr>
          <p:nvPr/>
        </p:nvSpPr>
        <p:spPr>
          <a:xfrm>
            <a:off x="9011489" y="2708031"/>
            <a:ext cx="2835144" cy="38487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6A5D5EF0-394C-ECCB-72B4-E88AF1CF948C}"/>
              </a:ext>
            </a:extLst>
          </p:cNvPr>
          <p:cNvSpPr txBox="1">
            <a:spLocks/>
          </p:cNvSpPr>
          <p:nvPr/>
        </p:nvSpPr>
        <p:spPr>
          <a:xfrm>
            <a:off x="9026056" y="2443758"/>
            <a:ext cx="2820577" cy="413795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sz="6000" b="0" i="0">
                <a:solidFill>
                  <a:schemeClr val="tx1"/>
                </a:solidFill>
                <a:latin typeface="SB Sans Display Light" panose="020B0303040504020204" pitchFamily="34" charset="0"/>
                <a:ea typeface="+mj-ea"/>
                <a:cs typeface="SB Sans Display Light" panose="020B0303040504020204" pitchFamily="34" charset="0"/>
              </a:defRPr>
            </a:lvl1pPr>
          </a:lstStyle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Оптимизация базовых сценариев и увеличение производительности</a:t>
            </a:r>
            <a:endParaRPr lang="en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Внедрение конструктора программы лояльности для малого бизнеса</a:t>
            </a:r>
            <a:endParaRPr lang="en-US" sz="11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+mj-lt"/>
              <a:buAutoNum type="arabicPeriod"/>
            </a:pPr>
            <a:r>
              <a:rPr lang="ru-RU" sz="1100" dirty="0">
                <a:latin typeface="MTS Wide Medium" panose="020B0306020102020303" pitchFamily="34" charset="0"/>
                <a:ea typeface="MTS Wide Medium" panose="020B0306020102020303" pitchFamily="34" charset="0"/>
              </a:rPr>
              <a:t>Выход на конкурентный рынок с готовым продуктом</a:t>
            </a:r>
          </a:p>
          <a:p>
            <a:pPr>
              <a:spcBef>
                <a:spcPts val="300"/>
              </a:spcBef>
            </a:pPr>
            <a:endParaRPr lang="en-US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spcBef>
                <a:spcPts val="300"/>
              </a:spcBef>
            </a:pPr>
            <a:endParaRPr lang="ru-RU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>
              <a:spcBef>
                <a:spcPts val="300"/>
              </a:spcBef>
            </a:pPr>
            <a:endParaRPr lang="ru-RU" sz="10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" sz="1200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6DCE39CE-3FC2-12ED-ECFF-6C059680A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714" y="958914"/>
            <a:ext cx="2056596" cy="20694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634114-B1BC-7373-9165-AC95CC93A8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54" r="8772"/>
          <a:stretch/>
        </p:blipFill>
        <p:spPr>
          <a:xfrm>
            <a:off x="9403090" y="958914"/>
            <a:ext cx="2053137" cy="206327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564AC330-0847-8781-8B71-7D736EB90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60351"/>
            <a:ext cx="11611708" cy="647699"/>
          </a:xfrm>
        </p:spPr>
        <p:txBody>
          <a:bodyPr anchor="ctr">
            <a:normAutofit fontScale="90000"/>
          </a:bodyPr>
          <a:lstStyle/>
          <a:p>
            <a:pPr algn="l"/>
            <a:r>
              <a:rPr lang="ru-RU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Команда консультантов обладает опытом в решении кейсов, ведении бизнеса, планировании и запуске проектов </a:t>
            </a:r>
            <a:r>
              <a:rPr lang="en-US" sz="20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B2B &amp; B2C</a:t>
            </a:r>
            <a:endParaRPr lang="ru-RU" sz="20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</p:txBody>
      </p:sp>
      <p:sp>
        <p:nvSpPr>
          <p:cNvPr id="19" name="Объект 9">
            <a:extLst>
              <a:ext uri="{FF2B5EF4-FFF2-40B4-BE49-F238E27FC236}">
                <a16:creationId xmlns:a16="http://schemas.microsoft.com/office/drawing/2014/main" id="{6374B459-DDC4-62A5-E502-EFA0D6836AF0}"/>
              </a:ext>
            </a:extLst>
          </p:cNvPr>
          <p:cNvSpPr txBox="1">
            <a:spLocks/>
          </p:cNvSpPr>
          <p:nvPr/>
        </p:nvSpPr>
        <p:spPr>
          <a:xfrm>
            <a:off x="337587" y="3228683"/>
            <a:ext cx="2042439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800" dirty="0">
                <a:gradFill flip="none" rotWithShape="1">
                  <a:gsLst>
                    <a:gs pos="0">
                      <a:srgbClr val="FF0032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Власов</a:t>
            </a:r>
            <a:br>
              <a:rPr lang="ru-RU" sz="1800" dirty="0">
                <a:solidFill>
                  <a:srgbClr val="0101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</a:b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Михаил</a:t>
            </a:r>
            <a:endPara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lnSpc>
                <a:spcPct val="85000"/>
              </a:lnSpc>
              <a:spcAft>
                <a:spcPts val="281"/>
              </a:spcAft>
              <a:buClr>
                <a:srgbClr val="005BFF"/>
              </a:buClr>
              <a:defRPr/>
            </a:pPr>
            <a:r>
              <a:rPr lang="ru-RU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Капитан</a:t>
            </a:r>
            <a:endParaRPr lang="ru-RU" sz="1200" b="1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5" name="Объект 9">
            <a:extLst>
              <a:ext uri="{FF2B5EF4-FFF2-40B4-BE49-F238E27FC236}">
                <a16:creationId xmlns:a16="http://schemas.microsoft.com/office/drawing/2014/main" id="{FA9301C9-F680-8E11-91C6-1C20EC9BA567}"/>
              </a:ext>
            </a:extLst>
          </p:cNvPr>
          <p:cNvSpPr txBox="1">
            <a:spLocks/>
          </p:cNvSpPr>
          <p:nvPr/>
        </p:nvSpPr>
        <p:spPr>
          <a:xfrm>
            <a:off x="4881037" y="3228682"/>
            <a:ext cx="2053138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800" dirty="0">
                <a:gradFill>
                  <a:gsLst>
                    <a:gs pos="0">
                      <a:srgbClr val="FF0032"/>
                    </a:gs>
                    <a:gs pos="100000">
                      <a:schemeClr val="tx1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Харламов</a:t>
            </a:r>
            <a:br>
              <a:rPr lang="ru-RU" sz="1800" dirty="0">
                <a:solidFill>
                  <a:srgbClr val="0101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</a:b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Владислав</a:t>
            </a:r>
            <a:endParaRPr lang="ru-RU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Бизнес-аналитик</a:t>
            </a:r>
            <a:endParaRPr lang="ru-RU" sz="1600" b="1" dirty="0">
              <a:latin typeface="MTS Wide Medium" panose="020B0306020102020303" pitchFamily="34" charset="0"/>
              <a:ea typeface="MTS Wide Medium" panose="020B0306020102020303" pitchFamily="34" charset="0"/>
            </a:endParaRPr>
          </a:p>
        </p:txBody>
      </p:sp>
      <p:sp>
        <p:nvSpPr>
          <p:cNvPr id="12" name="Объект 9">
            <a:extLst>
              <a:ext uri="{FF2B5EF4-FFF2-40B4-BE49-F238E27FC236}">
                <a16:creationId xmlns:a16="http://schemas.microsoft.com/office/drawing/2014/main" id="{ECBD0064-E324-E0B0-BA3D-ECFB143B9201}"/>
              </a:ext>
            </a:extLst>
          </p:cNvPr>
          <p:cNvSpPr txBox="1">
            <a:spLocks/>
          </p:cNvSpPr>
          <p:nvPr/>
        </p:nvSpPr>
        <p:spPr>
          <a:xfrm>
            <a:off x="2603963" y="3228683"/>
            <a:ext cx="2053138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800" dirty="0">
                <a:gradFill>
                  <a:gsLst>
                    <a:gs pos="0">
                      <a:srgbClr val="FF0032"/>
                    </a:gs>
                    <a:gs pos="100000">
                      <a:schemeClr val="tx1"/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Гусев</a:t>
            </a:r>
            <a:br>
              <a:rPr lang="ru-RU" sz="1800" dirty="0">
                <a:solidFill>
                  <a:srgbClr val="0101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</a:b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Владимир</a:t>
            </a:r>
          </a:p>
          <a:p>
            <a:pPr defTabSz="914355">
              <a:lnSpc>
                <a:spcPct val="85000"/>
              </a:lnSpc>
              <a:spcAft>
                <a:spcPts val="281"/>
              </a:spcAft>
              <a:buClr>
                <a:srgbClr val="005BFF"/>
              </a:buClr>
              <a:defRPr/>
            </a:pPr>
            <a:r>
              <a:rPr lang="en-US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Product-</a:t>
            </a:r>
            <a:r>
              <a:rPr lang="ru-RU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аналитик</a:t>
            </a:r>
          </a:p>
        </p:txBody>
      </p:sp>
      <p:sp>
        <p:nvSpPr>
          <p:cNvPr id="14" name="Объект 9">
            <a:extLst>
              <a:ext uri="{FF2B5EF4-FFF2-40B4-BE49-F238E27FC236}">
                <a16:creationId xmlns:a16="http://schemas.microsoft.com/office/drawing/2014/main" id="{A99A2B66-1C60-1DD2-4F50-8524DD39ED75}"/>
              </a:ext>
            </a:extLst>
          </p:cNvPr>
          <p:cNvSpPr txBox="1">
            <a:spLocks/>
          </p:cNvSpPr>
          <p:nvPr/>
        </p:nvSpPr>
        <p:spPr>
          <a:xfrm>
            <a:off x="337587" y="4011006"/>
            <a:ext cx="2042440" cy="25530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1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О себе</a:t>
            </a:r>
            <a:endParaRPr lang="en-US" sz="11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4 курс РГГУ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«Реклама и СО".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Практиковался в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СБЕРе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и стратегическом консалтинге.</a:t>
            </a: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Работаю над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фешн</a:t>
            </a:r>
            <a:r>
              <a:rPr lang="ru-RU" alt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-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проектом</a:t>
            </a:r>
            <a:r>
              <a:rPr lang="en-US" alt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endParaRPr lang="ru-RU" sz="1800" dirty="0">
              <a:latin typeface="Intro " panose="02000000000000000000" pitchFamily="50" charset="0"/>
            </a:endParaRPr>
          </a:p>
        </p:txBody>
      </p:sp>
      <p:sp>
        <p:nvSpPr>
          <p:cNvPr id="15" name="Объект 9">
            <a:extLst>
              <a:ext uri="{FF2B5EF4-FFF2-40B4-BE49-F238E27FC236}">
                <a16:creationId xmlns:a16="http://schemas.microsoft.com/office/drawing/2014/main" id="{4BB003DD-49A7-A1FD-EC7C-AB503E7B02E0}"/>
              </a:ext>
            </a:extLst>
          </p:cNvPr>
          <p:cNvSpPr txBox="1">
            <a:spLocks/>
          </p:cNvSpPr>
          <p:nvPr/>
        </p:nvSpPr>
        <p:spPr>
          <a:xfrm>
            <a:off x="2603961" y="4011005"/>
            <a:ext cx="2053139" cy="25530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1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О себе</a:t>
            </a:r>
            <a:endParaRPr lang="ru-RU" sz="18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4 курс ВШЭ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"Менеджмент". 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alt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О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сновател</a:t>
            </a:r>
            <a:r>
              <a:rPr lang="ru-RU" alt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ь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EdTech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проекта с ежемесячной выручкой &gt;800к.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  </a:t>
            </a: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Стажировался в JTI.</a:t>
            </a: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Работал продакт-менеджером в онлайн-школе</a:t>
            </a:r>
            <a:r>
              <a:rPr lang="en-US" alt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16" name="Объект 9">
            <a:extLst>
              <a:ext uri="{FF2B5EF4-FFF2-40B4-BE49-F238E27FC236}">
                <a16:creationId xmlns:a16="http://schemas.microsoft.com/office/drawing/2014/main" id="{811FEE72-0A16-C1B6-AA3D-8BBA6D4321B3}"/>
              </a:ext>
            </a:extLst>
          </p:cNvPr>
          <p:cNvSpPr txBox="1">
            <a:spLocks/>
          </p:cNvSpPr>
          <p:nvPr/>
        </p:nvSpPr>
        <p:spPr>
          <a:xfrm>
            <a:off x="4881034" y="4011005"/>
            <a:ext cx="2053140" cy="25530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1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О себе</a:t>
            </a:r>
            <a:endParaRPr lang="ru-RU" sz="18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5 курс ВШЭ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«Востоковедение". </a:t>
            </a: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А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налитик в Яндексе.</a:t>
            </a:r>
          </a:p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Data Science: 7-е место в командном </a:t>
            </a:r>
            <a:r>
              <a:rPr lang="ru-RU" sz="14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хакатоне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Alfa-</a:t>
            </a:r>
            <a:r>
              <a:rPr lang="ru-RU" sz="14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Hac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k</a:t>
            </a:r>
            <a:r>
              <a:rPr lang="ru-RU" sz="1200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lang="ru-RU" sz="16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F3305E-DD5F-5EE4-3A04-F5A796ADD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6" y="964530"/>
            <a:ext cx="2063837" cy="2063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15B9D5-E7C2-78E8-0275-EB9392427DDC}"/>
              </a:ext>
            </a:extLst>
          </p:cNvPr>
          <p:cNvSpPr txBox="1"/>
          <p:nvPr/>
        </p:nvSpPr>
        <p:spPr>
          <a:xfrm>
            <a:off x="337586" y="0"/>
            <a:ext cx="2165107" cy="276999"/>
          </a:xfrm>
          <a:prstGeom prst="rect">
            <a:avLst/>
          </a:prstGeom>
          <a:gradFill>
            <a:gsLst>
              <a:gs pos="100000">
                <a:srgbClr val="FF0032">
                  <a:lumMod val="25000"/>
                </a:srgbClr>
              </a:gs>
              <a:gs pos="0">
                <a:schemeClr val="tx1"/>
              </a:gs>
            </a:gsLst>
            <a:lin ang="1800000" scaled="0"/>
          </a:gradFill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5F5F5"/>
                </a:solidFill>
                <a:latin typeface="Magneto" panose="04030805050802020D02" pitchFamily="82" charset="0"/>
              </a:rPr>
              <a:t>Team</a:t>
            </a:r>
            <a:endParaRPr lang="ru-RU" sz="1400" dirty="0">
              <a:solidFill>
                <a:srgbClr val="F5F5F5"/>
              </a:solidFill>
              <a:latin typeface="Bebas Neue Cyrillic" panose="02000506000000020004" pitchFamily="2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B3A8D6-869D-3BE7-B662-AEB096A67F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62" y="964529"/>
            <a:ext cx="2063837" cy="206383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270E8A3-51FA-2FF5-1209-A1EEC78B77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338" y="964529"/>
            <a:ext cx="2063837" cy="2063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0639AE-CA90-1AF1-B9AA-4BD1F923335A}"/>
              </a:ext>
            </a:extLst>
          </p:cNvPr>
          <p:cNvSpPr txBox="1"/>
          <p:nvPr/>
        </p:nvSpPr>
        <p:spPr>
          <a:xfrm>
            <a:off x="9390390" y="3952582"/>
            <a:ext cx="202024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О себе</a:t>
            </a:r>
            <a:endParaRPr lang="en-US" sz="1100" b="0" i="0" dirty="0">
              <a:effectLst/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4,5 года опыта 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(React, </a:t>
            </a:r>
            <a:r>
              <a:rPr lang="en-US" sz="1400" dirty="0" err="1">
                <a:latin typeface="MTS Wide" panose="020B0306020102020303" pitchFamily="34" charset="0"/>
                <a:ea typeface="MTS Wide" panose="020B0306020102020303" pitchFamily="34" charset="0"/>
              </a:rPr>
              <a:t>N</a:t>
            </a:r>
            <a:r>
              <a:rPr lang="en-US" sz="14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extJS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TS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V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ue, Angular, PHP,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P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ython,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Ruby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</a:t>
            </a:r>
            <a:r>
              <a:rPr lang="en-US" sz="14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Go</a:t>
            </a:r>
            <a:r>
              <a:rPr lang="en-US" sz="1400" dirty="0" err="1">
                <a:latin typeface="MTS Wide" panose="020B0306020102020303" pitchFamily="34" charset="0"/>
                <a:ea typeface="MTS Wide" panose="020B0306020102020303" pitchFamily="34" charset="0"/>
              </a:rPr>
              <a:t>L</a:t>
            </a:r>
            <a:r>
              <a:rPr lang="en-US" sz="1400" b="0" i="0" dirty="0" err="1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ang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C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++, NET,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C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#,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) </a:t>
            </a:r>
            <a:endParaRPr lang="en-US" sz="1400" b="0" i="0" dirty="0">
              <a:effectLst/>
              <a:latin typeface="MTS Wide" panose="020B0306020102020303" pitchFamily="34" charset="0"/>
              <a:ea typeface="MTS Wide" panose="020B0306020102020303" pitchFamily="34" charset="0"/>
            </a:endParaRPr>
          </a:p>
          <a:p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0.5 года -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M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achine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L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earning/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Computer Vision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r>
              <a:rPr lang="en-US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 </a:t>
            </a:r>
            <a:r>
              <a:rPr lang="ru-RU" sz="1400" b="0" i="0" dirty="0"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Специалист по Большим данным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  <a:endParaRPr lang="ru-RU" sz="1400" dirty="0">
              <a:latin typeface="MTS Wide" panose="020B0306020102020303" pitchFamily="34" charset="0"/>
              <a:ea typeface="MTS Wide" panose="020B0306020102020303" pitchFamily="34" charset="0"/>
            </a:endParaRPr>
          </a:p>
        </p:txBody>
      </p:sp>
      <p:sp>
        <p:nvSpPr>
          <p:cNvPr id="20" name="Объект 9">
            <a:extLst>
              <a:ext uri="{FF2B5EF4-FFF2-40B4-BE49-F238E27FC236}">
                <a16:creationId xmlns:a16="http://schemas.microsoft.com/office/drawing/2014/main" id="{8FECFBDB-11B1-2722-CA8A-1BB96639F92F}"/>
              </a:ext>
            </a:extLst>
          </p:cNvPr>
          <p:cNvSpPr txBox="1">
            <a:spLocks/>
          </p:cNvSpPr>
          <p:nvPr/>
        </p:nvSpPr>
        <p:spPr>
          <a:xfrm>
            <a:off x="7147411" y="4000019"/>
            <a:ext cx="2092126" cy="25640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spcAft>
                <a:spcPts val="0"/>
              </a:spcAft>
              <a:buClr>
                <a:srgbClr val="005BFF"/>
              </a:buClr>
              <a:defRPr/>
            </a:pPr>
            <a:r>
              <a:rPr lang="ru-RU" sz="1100" dirty="0">
                <a:latin typeface="MTS Extended Black" panose="020B0306020102020303" pitchFamily="34" charset="0"/>
                <a:ea typeface="MTS Extended Black" panose="020B0306020102020303" pitchFamily="34" charset="0"/>
              </a:rPr>
              <a:t>О себе</a:t>
            </a:r>
            <a:endParaRPr lang="ru-RU" sz="1800" dirty="0"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>
              <a:spcAft>
                <a:spcPts val="0"/>
              </a:spcAft>
            </a:pPr>
            <a:r>
              <a:rPr lang="ru-RU" sz="14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Экспертный анализ данных. Практический опыт: </a:t>
            </a:r>
          </a:p>
          <a:p>
            <a:pPr marL="228600" indent="-228600">
              <a:spcAft>
                <a:spcPts val="0"/>
              </a:spcAft>
              <a:buAutoNum type="arabicParenR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Работа с СБЕР </a:t>
            </a:r>
            <a:r>
              <a:rPr 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и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Яндекс.</a:t>
            </a:r>
          </a:p>
          <a:p>
            <a:pPr marL="228600" indent="-228600">
              <a:spcAft>
                <a:spcPts val="0"/>
              </a:spcAft>
              <a:buAutoNum type="arabicParenR"/>
            </a:pPr>
            <a:r>
              <a:rPr lang="ru-RU" sz="1400" dirty="0">
                <a:solidFill>
                  <a:srgbClr val="000000"/>
                </a:solidFill>
                <a:latin typeface="MTS Wide" panose="020B0306020102020303" pitchFamily="34" charset="0"/>
                <a:ea typeface="MTS Wide" panose="020B0306020102020303" pitchFamily="34" charset="0"/>
              </a:rPr>
              <a:t>У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частие в 9 коммерческих проектах.</a:t>
            </a:r>
          </a:p>
          <a:p>
            <a:pPr marL="228600" indent="-228600">
              <a:spcAft>
                <a:spcPts val="0"/>
              </a:spcAft>
              <a:buAutoNum type="arabicParenR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MTS Wide" panose="020B0306020102020303" pitchFamily="34" charset="0"/>
                <a:ea typeface="MTS Wide" panose="020B0306020102020303" pitchFamily="34" charset="0"/>
              </a:rPr>
              <a:t>Членство: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IIBA</a:t>
            </a: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PMI</a:t>
            </a: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AIIM</a:t>
            </a: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DAMA</a:t>
            </a: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; </a:t>
            </a:r>
            <a:r>
              <a:rPr lang="en-US" sz="1400" dirty="0">
                <a:latin typeface="MTS Wide" panose="020B0306020102020303" pitchFamily="34" charset="0"/>
                <a:ea typeface="MTS Wide" panose="020B0306020102020303" pitchFamily="34" charset="0"/>
              </a:rPr>
              <a:t>AIESE</a:t>
            </a:r>
            <a:r>
              <a:rPr lang="ru-RU" sz="1400" dirty="0">
                <a:latin typeface="MTS Wide" panose="020B0306020102020303" pitchFamily="34" charset="0"/>
                <a:ea typeface="MTS Wide" panose="020B0306020102020303" pitchFamily="34" charset="0"/>
              </a:rPr>
              <a:t>.</a:t>
            </a:r>
          </a:p>
        </p:txBody>
      </p:sp>
      <p:sp>
        <p:nvSpPr>
          <p:cNvPr id="26" name="Объект 9">
            <a:extLst>
              <a:ext uri="{FF2B5EF4-FFF2-40B4-BE49-F238E27FC236}">
                <a16:creationId xmlns:a16="http://schemas.microsoft.com/office/drawing/2014/main" id="{095D64BE-4FEB-4853-878D-2789502731DA}"/>
              </a:ext>
            </a:extLst>
          </p:cNvPr>
          <p:cNvSpPr txBox="1">
            <a:spLocks/>
          </p:cNvSpPr>
          <p:nvPr/>
        </p:nvSpPr>
        <p:spPr>
          <a:xfrm>
            <a:off x="7136714" y="3228682"/>
            <a:ext cx="2063837" cy="7129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800" dirty="0">
                <a:gradFill flip="none" rotWithShape="1">
                  <a:gsLst>
                    <a:gs pos="0">
                      <a:srgbClr val="FF0032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Федорова</a:t>
            </a:r>
            <a:br>
              <a:rPr lang="ru-RU" sz="1600" dirty="0">
                <a:solidFill>
                  <a:srgbClr val="0101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</a:b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Яна</a:t>
            </a:r>
          </a:p>
          <a:p>
            <a:pPr defTabSz="914355">
              <a:lnSpc>
                <a:spcPct val="85000"/>
              </a:lnSpc>
              <a:spcAft>
                <a:spcPts val="281"/>
              </a:spcAft>
              <a:buClr>
                <a:srgbClr val="005BFF"/>
              </a:buClr>
              <a:defRPr/>
            </a:pPr>
            <a:r>
              <a:rPr lang="ru-RU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Маркетолог</a:t>
            </a:r>
          </a:p>
        </p:txBody>
      </p:sp>
      <p:sp>
        <p:nvSpPr>
          <p:cNvPr id="28" name="Объект 9">
            <a:extLst>
              <a:ext uri="{FF2B5EF4-FFF2-40B4-BE49-F238E27FC236}">
                <a16:creationId xmlns:a16="http://schemas.microsoft.com/office/drawing/2014/main" id="{F9289D77-A8A4-4C31-7D35-6D3CD51AE1EB}"/>
              </a:ext>
            </a:extLst>
          </p:cNvPr>
          <p:cNvSpPr txBox="1">
            <a:spLocks/>
          </p:cNvSpPr>
          <p:nvPr/>
        </p:nvSpPr>
        <p:spPr>
          <a:xfrm>
            <a:off x="9403090" y="3228682"/>
            <a:ext cx="2214479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2"/>
              </a:buClr>
              <a:buSzPct val="100000"/>
              <a:buFontTx/>
              <a:buNone/>
              <a:defRPr sz="24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540000" indent="-540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0" indent="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Tx/>
              <a:buNone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.AppleSystemUIFont" charset="-120"/>
              <a:buChar char="—"/>
              <a:tabLst>
                <a:tab pos="0" algn="l"/>
              </a:tabLst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32000" indent="-432000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+mj-lt"/>
              <a:buAutoNum type="arabicPeriod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989013" indent="-449263" algn="l" defTabSz="13002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—"/>
              <a:defRPr sz="18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defTabSz="914355">
              <a:lnSpc>
                <a:spcPct val="85000"/>
              </a:lnSpc>
              <a:spcAft>
                <a:spcPts val="600"/>
              </a:spcAft>
              <a:buClr>
                <a:srgbClr val="005BFF"/>
              </a:buClr>
              <a:defRPr/>
            </a:pPr>
            <a:r>
              <a:rPr lang="ru-RU" sz="1800" dirty="0" err="1">
                <a:gradFill flip="none" rotWithShape="1">
                  <a:gsLst>
                    <a:gs pos="0">
                      <a:srgbClr val="FF0032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Шарабарин</a:t>
            </a:r>
            <a:br>
              <a:rPr lang="ru-RU" sz="1800" dirty="0">
                <a:solidFill>
                  <a:srgbClr val="01017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</a:br>
            <a:r>
              <a:rPr lang="ru-RU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TS Extended Black" panose="020B0306020102020303" pitchFamily="34" charset="0"/>
                <a:ea typeface="MTS Extended Black" panose="020B0306020102020303" pitchFamily="34" charset="0"/>
              </a:rPr>
              <a:t>Михаил</a:t>
            </a:r>
            <a:endParaRPr lang="ru-RU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TS Extended Black" panose="020B0306020102020303" pitchFamily="34" charset="0"/>
              <a:ea typeface="MTS Extended Black" panose="020B0306020102020303" pitchFamily="34" charset="0"/>
            </a:endParaRPr>
          </a:p>
          <a:p>
            <a:pPr defTabSz="914355">
              <a:lnSpc>
                <a:spcPct val="85000"/>
              </a:lnSpc>
              <a:spcAft>
                <a:spcPts val="281"/>
              </a:spcAft>
              <a:buClr>
                <a:srgbClr val="005BFF"/>
              </a:buClr>
              <a:defRPr/>
            </a:pPr>
            <a:r>
              <a:rPr lang="ru-RU" sz="1100" b="1" dirty="0">
                <a:latin typeface="MTS Wide Medium" panose="020B0306020102020303" pitchFamily="34" charset="0"/>
                <a:ea typeface="MTS Wide Medium" panose="020B0306020102020303" pitchFamily="34" charset="0"/>
              </a:rPr>
              <a:t>Разработчик</a:t>
            </a:r>
          </a:p>
          <a:p>
            <a:pPr defTabSz="914355">
              <a:lnSpc>
                <a:spcPct val="85000"/>
              </a:lnSpc>
              <a:spcAft>
                <a:spcPts val="281"/>
              </a:spcAft>
              <a:buClr>
                <a:srgbClr val="005BFF"/>
              </a:buClr>
              <a:defRPr/>
            </a:pPr>
            <a:endParaRPr lang="ru-RU" sz="1200" dirty="0">
              <a:latin typeface="Museo Sans Cyrl 500" panose="02000000000000000000" pitchFamily="50" charset="-52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07ED0F-96F8-C344-E1D9-92B67BD246DA}"/>
              </a:ext>
            </a:extLst>
          </p:cNvPr>
          <p:cNvSpPr/>
          <p:nvPr/>
        </p:nvSpPr>
        <p:spPr>
          <a:xfrm>
            <a:off x="10410825" y="6601262"/>
            <a:ext cx="1446213" cy="256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Pobeda        </a:t>
            </a:r>
            <a:r>
              <a:rPr lang="ru-RU" sz="1200" dirty="0">
                <a:solidFill>
                  <a:schemeClr val="tx1"/>
                </a:solidFill>
                <a:latin typeface="Magneto" panose="04030805050802020D02" pitchFamily="82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Magneto" panose="04030805050802020D02" pitchFamily="82" charset="0"/>
              </a:rPr>
              <a:t>9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0AECD1-B3D0-ADEC-F6C6-618167FB09D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052" y="-24112"/>
            <a:ext cx="830263" cy="3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417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fv1onaC8EC9BM1mVD1dj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JQEgaQz80KbikzhoaY55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igO8mAveUG2cflXV8DDy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78XET6.1UO.flZ52n4Ia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fsTLZIxFEiJV4DPnjlWx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cnNPYi.gUKy2edSiIv67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2KhY.b1E0uooHRrMhLVO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lkYw8SZMkKUk3nYibemEQ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3451</TotalTime>
  <Words>2847</Words>
  <Application>Microsoft Office PowerPoint</Application>
  <PresentationFormat>Широкоэкранный</PresentationFormat>
  <Paragraphs>429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31" baseType="lpstr">
      <vt:lpstr>Arial</vt:lpstr>
      <vt:lpstr>Bebas Neue Cyrillic</vt:lpstr>
      <vt:lpstr>Calibri</vt:lpstr>
      <vt:lpstr>Calibri Light</vt:lpstr>
      <vt:lpstr>Helvetica Neue Medium</vt:lpstr>
      <vt:lpstr>Intro </vt:lpstr>
      <vt:lpstr>Magneto</vt:lpstr>
      <vt:lpstr>MTS Extended Black</vt:lpstr>
      <vt:lpstr>MTS Extended Medium</vt:lpstr>
      <vt:lpstr>MTS Wide</vt:lpstr>
      <vt:lpstr>MTS Wide Light</vt:lpstr>
      <vt:lpstr>MTS Wide Medium</vt:lpstr>
      <vt:lpstr>Museo Sans Cyrl 500</vt:lpstr>
      <vt:lpstr>Roboto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Команда консультантов обладает опытом в решении кейсов, ведении бизнеса, планировании и запуске проектов B2B &amp; B2C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Власов М.</dc:creator>
  <cp:lastModifiedBy>Власов М.</cp:lastModifiedBy>
  <cp:revision>385</cp:revision>
  <dcterms:created xsi:type="dcterms:W3CDTF">2025-02-21T05:06:40Z</dcterms:created>
  <dcterms:modified xsi:type="dcterms:W3CDTF">2025-03-16T11:51:18Z</dcterms:modified>
</cp:coreProperties>
</file>